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2"/>
  </p:notesMasterIdLst>
  <p:sldIdLst>
    <p:sldId id="257" r:id="rId2"/>
    <p:sldId id="263" r:id="rId3"/>
    <p:sldId id="264" r:id="rId4"/>
    <p:sldId id="273" r:id="rId5"/>
    <p:sldId id="265" r:id="rId6"/>
    <p:sldId id="266" r:id="rId7"/>
    <p:sldId id="267" r:id="rId8"/>
    <p:sldId id="271" r:id="rId9"/>
    <p:sldId id="268" r:id="rId10"/>
    <p:sldId id="274" r:id="rId11"/>
    <p:sldId id="276" r:id="rId12"/>
    <p:sldId id="279" r:id="rId13"/>
    <p:sldId id="278" r:id="rId14"/>
    <p:sldId id="262" r:id="rId15"/>
    <p:sldId id="258" r:id="rId16"/>
    <p:sldId id="259" r:id="rId17"/>
    <p:sldId id="260" r:id="rId18"/>
    <p:sldId id="261" r:id="rId19"/>
    <p:sldId id="281" r:id="rId20"/>
    <p:sldId id="28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78323"/>
  </p:normalViewPr>
  <p:slideViewPr>
    <p:cSldViewPr>
      <p:cViewPr varScale="1">
        <p:scale>
          <a:sx n="79" d="100"/>
          <a:sy n="79" d="100"/>
        </p:scale>
        <p:origin x="2272"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1B550E-7972-43CE-99BA-487E9FDE21E7}" type="datetimeFigureOut">
              <a:rPr lang="en-US" smtClean="0"/>
              <a:t>4/3/19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D2BC98-A159-4EA2-B7FC-A6534D10EC02}" type="slidenum">
              <a:rPr lang="en-US" smtClean="0"/>
              <a:t>‹#›</a:t>
            </a:fld>
            <a:endParaRPr lang="en-US"/>
          </a:p>
        </p:txBody>
      </p:sp>
    </p:spTree>
    <p:extLst>
      <p:ext uri="{BB962C8B-B14F-4D97-AF65-F5344CB8AC3E}">
        <p14:creationId xmlns:p14="http://schemas.microsoft.com/office/powerpoint/2010/main" val="142349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2</a:t>
            </a:fld>
            <a:endParaRPr lang="en-US"/>
          </a:p>
        </p:txBody>
      </p:sp>
    </p:spTree>
    <p:extLst>
      <p:ext uri="{BB962C8B-B14F-4D97-AF65-F5344CB8AC3E}">
        <p14:creationId xmlns:p14="http://schemas.microsoft.com/office/powerpoint/2010/main" val="2745779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11</a:t>
            </a:fld>
            <a:endParaRPr lang="en-US"/>
          </a:p>
        </p:txBody>
      </p:sp>
    </p:spTree>
    <p:extLst>
      <p:ext uri="{BB962C8B-B14F-4D97-AF65-F5344CB8AC3E}">
        <p14:creationId xmlns:p14="http://schemas.microsoft.com/office/powerpoint/2010/main" val="335539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12</a:t>
            </a:fld>
            <a:endParaRPr lang="en-US"/>
          </a:p>
        </p:txBody>
      </p:sp>
    </p:spTree>
    <p:extLst>
      <p:ext uri="{BB962C8B-B14F-4D97-AF65-F5344CB8AC3E}">
        <p14:creationId xmlns:p14="http://schemas.microsoft.com/office/powerpoint/2010/main" val="3549483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14</a:t>
            </a:fld>
            <a:endParaRPr lang="en-US"/>
          </a:p>
        </p:txBody>
      </p:sp>
    </p:spTree>
    <p:extLst>
      <p:ext uri="{BB962C8B-B14F-4D97-AF65-F5344CB8AC3E}">
        <p14:creationId xmlns:p14="http://schemas.microsoft.com/office/powerpoint/2010/main" val="1935665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15</a:t>
            </a:fld>
            <a:endParaRPr lang="en-US"/>
          </a:p>
        </p:txBody>
      </p:sp>
    </p:spTree>
    <p:extLst>
      <p:ext uri="{BB962C8B-B14F-4D97-AF65-F5344CB8AC3E}">
        <p14:creationId xmlns:p14="http://schemas.microsoft.com/office/powerpoint/2010/main" val="1683727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16</a:t>
            </a:fld>
            <a:endParaRPr lang="en-US"/>
          </a:p>
        </p:txBody>
      </p:sp>
    </p:spTree>
    <p:extLst>
      <p:ext uri="{BB962C8B-B14F-4D97-AF65-F5344CB8AC3E}">
        <p14:creationId xmlns:p14="http://schemas.microsoft.com/office/powerpoint/2010/main" val="465903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2BC98-A159-4EA2-B7FC-A6534D10EC02}" type="slidenum">
              <a:rPr lang="en-US" smtClean="0"/>
              <a:t>17</a:t>
            </a:fld>
            <a:endParaRPr lang="en-US"/>
          </a:p>
        </p:txBody>
      </p:sp>
    </p:spTree>
    <p:extLst>
      <p:ext uri="{BB962C8B-B14F-4D97-AF65-F5344CB8AC3E}">
        <p14:creationId xmlns:p14="http://schemas.microsoft.com/office/powerpoint/2010/main" val="848861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3</a:t>
            </a:fld>
            <a:endParaRPr lang="en-US"/>
          </a:p>
        </p:txBody>
      </p:sp>
    </p:spTree>
    <p:extLst>
      <p:ext uri="{BB962C8B-B14F-4D97-AF65-F5344CB8AC3E}">
        <p14:creationId xmlns:p14="http://schemas.microsoft.com/office/powerpoint/2010/main" val="1572073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American Biologist</a:t>
            </a:r>
          </a:p>
        </p:txBody>
      </p:sp>
      <p:sp>
        <p:nvSpPr>
          <p:cNvPr id="4" name="Slide Number Placeholder 3"/>
          <p:cNvSpPr>
            <a:spLocks noGrp="1"/>
          </p:cNvSpPr>
          <p:nvPr>
            <p:ph type="sldNum" sz="quarter" idx="5"/>
          </p:nvPr>
        </p:nvSpPr>
        <p:spPr/>
        <p:txBody>
          <a:bodyPr/>
          <a:lstStyle/>
          <a:p>
            <a:fld id="{1BD2BC98-A159-4EA2-B7FC-A6534D10EC02}" type="slidenum">
              <a:rPr lang="en-US" smtClean="0"/>
              <a:t>4</a:t>
            </a:fld>
            <a:endParaRPr lang="en-US"/>
          </a:p>
        </p:txBody>
      </p:sp>
    </p:spTree>
    <p:extLst>
      <p:ext uri="{BB962C8B-B14F-4D97-AF65-F5344CB8AC3E}">
        <p14:creationId xmlns:p14="http://schemas.microsoft.com/office/powerpoint/2010/main" val="3329246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5</a:t>
            </a:fld>
            <a:endParaRPr lang="en-US"/>
          </a:p>
        </p:txBody>
      </p:sp>
    </p:spTree>
    <p:extLst>
      <p:ext uri="{BB962C8B-B14F-4D97-AF65-F5344CB8AC3E}">
        <p14:creationId xmlns:p14="http://schemas.microsoft.com/office/powerpoint/2010/main" val="2784962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6</a:t>
            </a:fld>
            <a:endParaRPr lang="en-US"/>
          </a:p>
        </p:txBody>
      </p:sp>
    </p:spTree>
    <p:extLst>
      <p:ext uri="{BB962C8B-B14F-4D97-AF65-F5344CB8AC3E}">
        <p14:creationId xmlns:p14="http://schemas.microsoft.com/office/powerpoint/2010/main" val="3419393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7</a:t>
            </a:fld>
            <a:endParaRPr lang="en-US"/>
          </a:p>
        </p:txBody>
      </p:sp>
    </p:spTree>
    <p:extLst>
      <p:ext uri="{BB962C8B-B14F-4D97-AF65-F5344CB8AC3E}">
        <p14:creationId xmlns:p14="http://schemas.microsoft.com/office/powerpoint/2010/main" val="317330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8</a:t>
            </a:fld>
            <a:endParaRPr lang="en-US"/>
          </a:p>
        </p:txBody>
      </p:sp>
    </p:spTree>
    <p:extLst>
      <p:ext uri="{BB962C8B-B14F-4D97-AF65-F5344CB8AC3E}">
        <p14:creationId xmlns:p14="http://schemas.microsoft.com/office/powerpoint/2010/main" val="3217055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9</a:t>
            </a:fld>
            <a:endParaRPr lang="en-US"/>
          </a:p>
        </p:txBody>
      </p:sp>
    </p:spTree>
    <p:extLst>
      <p:ext uri="{BB962C8B-B14F-4D97-AF65-F5344CB8AC3E}">
        <p14:creationId xmlns:p14="http://schemas.microsoft.com/office/powerpoint/2010/main" val="350990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2BC98-A159-4EA2-B7FC-A6534D10EC02}" type="slidenum">
              <a:rPr lang="en-US" smtClean="0"/>
              <a:t>10</a:t>
            </a:fld>
            <a:endParaRPr lang="en-US"/>
          </a:p>
        </p:txBody>
      </p:sp>
    </p:spTree>
    <p:extLst>
      <p:ext uri="{BB962C8B-B14F-4D97-AF65-F5344CB8AC3E}">
        <p14:creationId xmlns:p14="http://schemas.microsoft.com/office/powerpoint/2010/main" val="3063010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5D4E72DF-5968-4FA9-AC1E-CC6F5DE8A3DE}" type="datetimeFigureOut">
              <a:rPr lang="en-US" smtClean="0"/>
              <a:t>4/3/19</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5B907F19-5C42-44E7-9892-592CB4122C4D}"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4E72DF-5968-4FA9-AC1E-CC6F5DE8A3DE}"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07F19-5C42-44E7-9892-592CB4122C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E72DF-5968-4FA9-AC1E-CC6F5DE8A3DE}"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5B907F19-5C42-44E7-9892-592CB4122C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E72DF-5968-4FA9-AC1E-CC6F5DE8A3DE}"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07F19-5C42-44E7-9892-592CB4122C4D}"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5D4E72DF-5968-4FA9-AC1E-CC6F5DE8A3DE}" type="datetimeFigureOut">
              <a:rPr lang="en-US" smtClean="0"/>
              <a:t>4/3/19</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5B907F19-5C42-44E7-9892-592CB4122C4D}"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E72DF-5968-4FA9-AC1E-CC6F5DE8A3DE}" type="datetimeFigureOut">
              <a:rPr lang="en-US" smtClean="0"/>
              <a:t>4/3/19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07F19-5C42-44E7-9892-592CB4122C4D}"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4E72DF-5968-4FA9-AC1E-CC6F5DE8A3DE}" type="datetimeFigureOut">
              <a:rPr lang="en-US" smtClean="0"/>
              <a:t>4/3/19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907F19-5C42-44E7-9892-592CB4122C4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D4E72DF-5968-4FA9-AC1E-CC6F5DE8A3DE}" type="datetimeFigureOut">
              <a:rPr lang="en-US" smtClean="0"/>
              <a:t>4/3/19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907F19-5C42-44E7-9892-592CB4122C4D}"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5D4E72DF-5968-4FA9-AC1E-CC6F5DE8A3DE}" type="datetimeFigureOut">
              <a:rPr lang="en-US" smtClean="0"/>
              <a:t>4/3/19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907F19-5C42-44E7-9892-592CB4122C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4E72DF-5968-4FA9-AC1E-CC6F5DE8A3DE}" type="datetimeFigureOut">
              <a:rPr lang="en-US" smtClean="0"/>
              <a:t>4/3/19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5B907F19-5C42-44E7-9892-592CB4122C4D}"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4E72DF-5968-4FA9-AC1E-CC6F5DE8A3DE}" type="datetimeFigureOut">
              <a:rPr lang="en-US" smtClean="0"/>
              <a:t>4/3/19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07F19-5C42-44E7-9892-592CB4122C4D}"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5D4E72DF-5968-4FA9-AC1E-CC6F5DE8A3DE}" type="datetimeFigureOut">
              <a:rPr lang="en-US" smtClean="0"/>
              <a:t>4/3/19</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5B907F19-5C42-44E7-9892-592CB4122C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commons.wikimedia.org/wiki/File:O.sun.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Nataly </a:t>
            </a:r>
            <a:r>
              <a:rPr lang="en-US" dirty="0" err="1"/>
              <a:t>Beribisky</a:t>
            </a:r>
            <a:endParaRPr lang="en-US" dirty="0"/>
          </a:p>
        </p:txBody>
      </p:sp>
      <p:sp>
        <p:nvSpPr>
          <p:cNvPr id="2" name="Title 1"/>
          <p:cNvSpPr>
            <a:spLocks noGrp="1"/>
          </p:cNvSpPr>
          <p:nvPr>
            <p:ph type="title"/>
          </p:nvPr>
        </p:nvSpPr>
        <p:spPr/>
        <p:txBody>
          <a:bodyPr/>
          <a:lstStyle/>
          <a:p>
            <a:r>
              <a:rPr lang="en-US" dirty="0"/>
              <a:t>Visualizing Climate Change</a:t>
            </a:r>
          </a:p>
        </p:txBody>
      </p:sp>
    </p:spTree>
    <p:extLst>
      <p:ext uri="{BB962C8B-B14F-4D97-AF65-F5344CB8AC3E}">
        <p14:creationId xmlns:p14="http://schemas.microsoft.com/office/powerpoint/2010/main" val="81527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8A08FA-39B3-6143-B073-F492F433E571}"/>
              </a:ext>
            </a:extLst>
          </p:cNvPr>
          <p:cNvSpPr>
            <a:spLocks noGrp="1"/>
          </p:cNvSpPr>
          <p:nvPr>
            <p:ph idx="1"/>
          </p:nvPr>
        </p:nvSpPr>
        <p:spPr/>
        <p:txBody>
          <a:bodyPr>
            <a:normAutofit/>
          </a:bodyPr>
          <a:lstStyle/>
          <a:p>
            <a:pPr marL="45720" indent="0">
              <a:buNone/>
            </a:pPr>
            <a:r>
              <a:rPr lang="en-CA" dirty="0"/>
              <a:t> 1. </a:t>
            </a:r>
            <a:r>
              <a:rPr lang="en-CA" b="1" dirty="0"/>
              <a:t>Disclosure</a:t>
            </a:r>
            <a:r>
              <a:rPr lang="en-CA" dirty="0"/>
              <a:t> : a window into the future which is personally meaningful and tangible, making the global both local and personal, putting scientific information into understandable forms and contexts, and showing possible negative and positive outcomes; </a:t>
            </a:r>
          </a:p>
          <a:p>
            <a:pPr marL="45720" indent="0">
              <a:buNone/>
            </a:pPr>
            <a:r>
              <a:rPr lang="en-CA" dirty="0"/>
              <a:t>2. </a:t>
            </a:r>
            <a:r>
              <a:rPr lang="en-CA" b="1" dirty="0"/>
              <a:t>Drama</a:t>
            </a:r>
            <a:r>
              <a:rPr lang="en-CA" dirty="0"/>
              <a:t> : a vivid and compelling presentation with emotional content, landscape realism, and intensity of engagement in the display media; and </a:t>
            </a:r>
          </a:p>
          <a:p>
            <a:pPr marL="45720" indent="0">
              <a:buNone/>
            </a:pPr>
            <a:r>
              <a:rPr lang="en-CA" dirty="0"/>
              <a:t>3.</a:t>
            </a:r>
            <a:r>
              <a:rPr lang="en-CA" b="1" dirty="0"/>
              <a:t> Defensibility</a:t>
            </a:r>
            <a:r>
              <a:rPr lang="en-CA" dirty="0"/>
              <a:t>:  a systematic and credible process that enables transparency and trust in the presenters and underlying information.</a:t>
            </a:r>
          </a:p>
          <a:p>
            <a:endParaRPr lang="en-US" dirty="0"/>
          </a:p>
        </p:txBody>
      </p:sp>
      <p:sp>
        <p:nvSpPr>
          <p:cNvPr id="3" name="Title 2">
            <a:extLst>
              <a:ext uri="{FF2B5EF4-FFF2-40B4-BE49-F238E27FC236}">
                <a16:creationId xmlns:a16="http://schemas.microsoft.com/office/drawing/2014/main" id="{2738DBBD-382D-8345-AC86-18FE15F6F0D4}"/>
              </a:ext>
            </a:extLst>
          </p:cNvPr>
          <p:cNvSpPr>
            <a:spLocks noGrp="1"/>
          </p:cNvSpPr>
          <p:nvPr>
            <p:ph type="title"/>
          </p:nvPr>
        </p:nvSpPr>
        <p:spPr/>
        <p:txBody>
          <a:bodyPr/>
          <a:lstStyle/>
          <a:p>
            <a:r>
              <a:rPr lang="en-US" dirty="0"/>
              <a:t>How do we do this?</a:t>
            </a:r>
          </a:p>
        </p:txBody>
      </p:sp>
      <p:sp>
        <p:nvSpPr>
          <p:cNvPr id="4" name="Rectangle 3">
            <a:extLst>
              <a:ext uri="{FF2B5EF4-FFF2-40B4-BE49-F238E27FC236}">
                <a16:creationId xmlns:a16="http://schemas.microsoft.com/office/drawing/2014/main" id="{A9CED0AC-BB0A-1742-B3AC-D7387734152B}"/>
              </a:ext>
            </a:extLst>
          </p:cNvPr>
          <p:cNvSpPr/>
          <p:nvPr/>
        </p:nvSpPr>
        <p:spPr>
          <a:xfrm>
            <a:off x="4572000" y="6248400"/>
            <a:ext cx="4572000" cy="369332"/>
          </a:xfrm>
          <a:prstGeom prst="rect">
            <a:avLst/>
          </a:prstGeom>
        </p:spPr>
        <p:txBody>
          <a:bodyPr>
            <a:spAutoFit/>
          </a:bodyPr>
          <a:lstStyle/>
          <a:p>
            <a:r>
              <a:rPr lang="en-CA" dirty="0">
                <a:latin typeface="Franklin Gothic Medium" panose="020B0603020102020204" pitchFamily="34" charset="0"/>
              </a:rPr>
              <a:t>(Sheppard, Shaw, Flanders &amp; Burch, 2008)</a:t>
            </a:r>
            <a:endParaRPr lang="en-CA" dirty="0">
              <a:effectLst/>
              <a:latin typeface="Franklin Gothic Medium" panose="020B0603020102020204" pitchFamily="34" charset="0"/>
            </a:endParaRPr>
          </a:p>
        </p:txBody>
      </p:sp>
    </p:spTree>
    <p:extLst>
      <p:ext uri="{BB962C8B-B14F-4D97-AF65-F5344CB8AC3E}">
        <p14:creationId xmlns:p14="http://schemas.microsoft.com/office/powerpoint/2010/main" val="2193627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86B422-A574-7A47-BCFE-AC516978B5D8}"/>
              </a:ext>
            </a:extLst>
          </p:cNvPr>
          <p:cNvSpPr>
            <a:spLocks noGrp="1"/>
          </p:cNvSpPr>
          <p:nvPr>
            <p:ph type="title"/>
          </p:nvPr>
        </p:nvSpPr>
        <p:spPr/>
        <p:txBody>
          <a:bodyPr/>
          <a:lstStyle/>
          <a:p>
            <a:r>
              <a:rPr lang="en-US" dirty="0"/>
              <a:t>LANDSCAPE VISUALIZATIONS</a:t>
            </a:r>
          </a:p>
        </p:txBody>
      </p:sp>
      <p:pic>
        <p:nvPicPr>
          <p:cNvPr id="5" name="Picture Placeholder 17">
            <a:extLst>
              <a:ext uri="{FF2B5EF4-FFF2-40B4-BE49-F238E27FC236}">
                <a16:creationId xmlns:a16="http://schemas.microsoft.com/office/drawing/2014/main" id="{DE5D0111-1A5B-724D-84E0-20DA3885B99F}"/>
              </a:ext>
              <a:ext uri="{C183D7F6-B498-43B3-948B-1728B52AA6E4}">
                <adec:decorative xmlns:adec="http://schemas.microsoft.com/office/drawing/2017/decorative" val="0"/>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894" r="-325"/>
          <a:stretch/>
        </p:blipFill>
        <p:spPr>
          <a:xfrm>
            <a:off x="304800" y="1524000"/>
            <a:ext cx="4267200" cy="2803589"/>
          </a:xfrm>
        </p:spPr>
      </p:pic>
      <p:pic>
        <p:nvPicPr>
          <p:cNvPr id="6" name="Content Placeholder 5" descr="Fig. 2b: Conceptual visualisation of a low-carbon future with intensive mitigation (eg.transit corridors, walkable neighbourhoods, live-work buildings, energy efficientdesign, energy-generating buildings, etc.) and adaptation (increased summershade, local food production, etc.). Credit: David Flanders, CALP/DCS, UBC.">
            <a:extLst>
              <a:ext uri="{FF2B5EF4-FFF2-40B4-BE49-F238E27FC236}">
                <a16:creationId xmlns:a16="http://schemas.microsoft.com/office/drawing/2014/main" id="{39E6A466-C475-A349-8C4D-1847D96D42B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24400" y="1600200"/>
            <a:ext cx="4038600" cy="2750541"/>
          </a:xfrm>
          <a:prstGeom prst="rect">
            <a:avLst/>
          </a:prstGeom>
        </p:spPr>
      </p:pic>
      <p:sp>
        <p:nvSpPr>
          <p:cNvPr id="15" name="Rectangle 14">
            <a:extLst>
              <a:ext uri="{FF2B5EF4-FFF2-40B4-BE49-F238E27FC236}">
                <a16:creationId xmlns:a16="http://schemas.microsoft.com/office/drawing/2014/main" id="{3157BE43-24CB-E44A-A249-2CD6D489D5B4}"/>
              </a:ext>
            </a:extLst>
          </p:cNvPr>
          <p:cNvSpPr/>
          <p:nvPr/>
        </p:nvSpPr>
        <p:spPr>
          <a:xfrm>
            <a:off x="228600" y="5105400"/>
            <a:ext cx="8534400" cy="1169551"/>
          </a:xfrm>
          <a:prstGeom prst="rect">
            <a:avLst/>
          </a:prstGeom>
          <a:solidFill>
            <a:schemeClr val="lt1">
              <a:alpha val="57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b="1" dirty="0"/>
              <a:t>Fig. 2a: </a:t>
            </a:r>
            <a:r>
              <a:rPr lang="en-US" sz="1400" dirty="0"/>
              <a:t>Existing conditions in a high-carbon urban landscape.</a:t>
            </a:r>
            <a:r>
              <a:rPr lang="en-CA" sz="1400" dirty="0"/>
              <a:t> </a:t>
            </a:r>
          </a:p>
          <a:p>
            <a:endParaRPr lang="en-CA" sz="1400" dirty="0"/>
          </a:p>
          <a:p>
            <a:r>
              <a:rPr lang="en-CA" sz="1400" b="1" dirty="0"/>
              <a:t>Fig. 2b: </a:t>
            </a:r>
            <a:r>
              <a:rPr lang="en-CA" sz="1400" dirty="0"/>
              <a:t>Conceptual visualisation of a low-carbon future with intensive mitigation (</a:t>
            </a:r>
            <a:r>
              <a:rPr lang="en-CA" sz="1400" dirty="0" err="1"/>
              <a:t>eg.</a:t>
            </a:r>
            <a:r>
              <a:rPr lang="en-CA" sz="1400" dirty="0"/>
              <a:t> transit corridors, walkable neighbourhoods, live-work buildings, energy efficient design, energy-generating buildings, etc.) and adaptation (increased summer shade, local food production, etc.). Credit: David Flanders, CALP/DCS, UBC.</a:t>
            </a:r>
          </a:p>
        </p:txBody>
      </p:sp>
      <p:sp>
        <p:nvSpPr>
          <p:cNvPr id="17" name="TextBox 16">
            <a:extLst>
              <a:ext uri="{FF2B5EF4-FFF2-40B4-BE49-F238E27FC236}">
                <a16:creationId xmlns:a16="http://schemas.microsoft.com/office/drawing/2014/main" id="{53145902-E4D4-AF4C-B641-0A1494012D35}"/>
              </a:ext>
            </a:extLst>
          </p:cNvPr>
          <p:cNvSpPr txBox="1"/>
          <p:nvPr/>
        </p:nvSpPr>
        <p:spPr>
          <a:xfrm>
            <a:off x="4724400" y="1600200"/>
            <a:ext cx="458780" cy="369332"/>
          </a:xfrm>
          <a:prstGeom prst="rect">
            <a:avLst/>
          </a:prstGeom>
          <a:noFill/>
        </p:spPr>
        <p:txBody>
          <a:bodyPr wrap="none" rtlCol="0">
            <a:spAutoFit/>
          </a:bodyPr>
          <a:lstStyle/>
          <a:p>
            <a:r>
              <a:rPr lang="en-US" dirty="0"/>
              <a:t>2B</a:t>
            </a:r>
          </a:p>
        </p:txBody>
      </p:sp>
      <p:sp>
        <p:nvSpPr>
          <p:cNvPr id="18" name="TextBox 17">
            <a:extLst>
              <a:ext uri="{FF2B5EF4-FFF2-40B4-BE49-F238E27FC236}">
                <a16:creationId xmlns:a16="http://schemas.microsoft.com/office/drawing/2014/main" id="{CD3208D9-790F-324F-B067-243DD5EF407E}"/>
              </a:ext>
            </a:extLst>
          </p:cNvPr>
          <p:cNvSpPr txBox="1"/>
          <p:nvPr/>
        </p:nvSpPr>
        <p:spPr>
          <a:xfrm>
            <a:off x="381000" y="1600200"/>
            <a:ext cx="458780" cy="369332"/>
          </a:xfrm>
          <a:prstGeom prst="rect">
            <a:avLst/>
          </a:prstGeom>
          <a:noFill/>
        </p:spPr>
        <p:txBody>
          <a:bodyPr wrap="none" rtlCol="0">
            <a:spAutoFit/>
          </a:bodyPr>
          <a:lstStyle/>
          <a:p>
            <a:r>
              <a:rPr lang="en-US" dirty="0"/>
              <a:t>2A</a:t>
            </a:r>
          </a:p>
        </p:txBody>
      </p:sp>
    </p:spTree>
    <p:extLst>
      <p:ext uri="{BB962C8B-B14F-4D97-AF65-F5344CB8AC3E}">
        <p14:creationId xmlns:p14="http://schemas.microsoft.com/office/powerpoint/2010/main" val="1224606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7F9853-D5F3-3148-B838-09F1E27C9255}"/>
              </a:ext>
            </a:extLst>
          </p:cNvPr>
          <p:cNvSpPr>
            <a:spLocks noGrp="1"/>
          </p:cNvSpPr>
          <p:nvPr>
            <p:ph type="title"/>
          </p:nvPr>
        </p:nvSpPr>
        <p:spPr/>
        <p:txBody>
          <a:bodyPr/>
          <a:lstStyle/>
          <a:p>
            <a:r>
              <a:rPr lang="en-US" dirty="0"/>
              <a:t>City insight </a:t>
            </a:r>
            <a:r>
              <a:rPr lang="en-US" dirty="0" err="1"/>
              <a:t>transformto</a:t>
            </a:r>
            <a:endParaRPr lang="en-US" dirty="0"/>
          </a:p>
        </p:txBody>
      </p:sp>
      <p:pic>
        <p:nvPicPr>
          <p:cNvPr id="14" name="Picture 13" descr="A screenshot of a cell phone&#10;&#10;Description automatically generated">
            <a:extLst>
              <a:ext uri="{FF2B5EF4-FFF2-40B4-BE49-F238E27FC236}">
                <a16:creationId xmlns:a16="http://schemas.microsoft.com/office/drawing/2014/main" id="{7A167D05-8B32-9E47-BE43-A168658F504A}"/>
              </a:ext>
            </a:extLst>
          </p:cNvPr>
          <p:cNvPicPr>
            <a:picLocks noChangeAspect="1"/>
          </p:cNvPicPr>
          <p:nvPr/>
        </p:nvPicPr>
        <p:blipFill rotWithShape="1">
          <a:blip r:embed="rId3">
            <a:extLst>
              <a:ext uri="{28A0092B-C50C-407E-A947-70E740481C1C}">
                <a14:useLocalDpi xmlns:a14="http://schemas.microsoft.com/office/drawing/2010/main" val="0"/>
              </a:ext>
            </a:extLst>
          </a:blip>
          <a:srcRect t="13996"/>
          <a:stretch/>
        </p:blipFill>
        <p:spPr>
          <a:xfrm>
            <a:off x="0" y="2057400"/>
            <a:ext cx="9144000" cy="4546185"/>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A35B5663-0BF8-354A-94AA-1A52E8938014}"/>
              </a:ext>
            </a:extLst>
          </p:cNvPr>
          <p:cNvPicPr>
            <a:picLocks noChangeAspect="1"/>
          </p:cNvPicPr>
          <p:nvPr/>
        </p:nvPicPr>
        <p:blipFill rotWithShape="1">
          <a:blip r:embed="rId4">
            <a:extLst>
              <a:ext uri="{28A0092B-C50C-407E-A947-70E740481C1C}">
                <a14:useLocalDpi xmlns:a14="http://schemas.microsoft.com/office/drawing/2010/main" val="0"/>
              </a:ext>
            </a:extLst>
          </a:blip>
          <a:srcRect t="12846"/>
          <a:stretch/>
        </p:blipFill>
        <p:spPr>
          <a:xfrm>
            <a:off x="0" y="2057400"/>
            <a:ext cx="9144000" cy="4606952"/>
          </a:xfrm>
          <a:prstGeom prst="rect">
            <a:avLst/>
          </a:prstGeom>
        </p:spPr>
      </p:pic>
    </p:spTree>
    <p:extLst>
      <p:ext uri="{BB962C8B-B14F-4D97-AF65-F5344CB8AC3E}">
        <p14:creationId xmlns:p14="http://schemas.microsoft.com/office/powerpoint/2010/main" val="53287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8B995-88DA-B14D-AC15-B5B715E0207E}"/>
              </a:ext>
            </a:extLst>
          </p:cNvPr>
          <p:cNvSpPr>
            <a:spLocks noGrp="1"/>
          </p:cNvSpPr>
          <p:nvPr>
            <p:ph idx="1"/>
          </p:nvPr>
        </p:nvSpPr>
        <p:spPr/>
        <p:txBody>
          <a:bodyPr/>
          <a:lstStyle/>
          <a:p>
            <a:r>
              <a:rPr lang="en-US" dirty="0"/>
              <a:t>Commonly used techniques are: time charts, bar charts, 2D maps, scatterplots.</a:t>
            </a:r>
          </a:p>
          <a:p>
            <a:pPr lvl="1"/>
            <a:r>
              <a:rPr lang="en-US" dirty="0"/>
              <a:t>2.5D and 3D visualizations are considerably less frequent.</a:t>
            </a:r>
          </a:p>
          <a:p>
            <a:pPr lvl="1"/>
            <a:endParaRPr lang="en-US" dirty="0"/>
          </a:p>
          <a:p>
            <a:r>
              <a:rPr lang="en-US" dirty="0"/>
              <a:t>Commonly climate data is visualized to demonstrate temporal trends with a time chart.</a:t>
            </a:r>
          </a:p>
        </p:txBody>
      </p:sp>
      <p:sp>
        <p:nvSpPr>
          <p:cNvPr id="3" name="Title 2">
            <a:extLst>
              <a:ext uri="{FF2B5EF4-FFF2-40B4-BE49-F238E27FC236}">
                <a16:creationId xmlns:a16="http://schemas.microsoft.com/office/drawing/2014/main" id="{8EEDCFB5-C826-5A44-802B-209B2D760E18}"/>
              </a:ext>
            </a:extLst>
          </p:cNvPr>
          <p:cNvSpPr>
            <a:spLocks noGrp="1"/>
          </p:cNvSpPr>
          <p:nvPr>
            <p:ph type="title"/>
          </p:nvPr>
        </p:nvSpPr>
        <p:spPr/>
        <p:txBody>
          <a:bodyPr/>
          <a:lstStyle/>
          <a:p>
            <a:r>
              <a:rPr lang="en-US" dirty="0"/>
              <a:t>Common DATA visualizations TECHNIQUES</a:t>
            </a:r>
          </a:p>
        </p:txBody>
      </p:sp>
    </p:spTree>
    <p:extLst>
      <p:ext uri="{BB962C8B-B14F-4D97-AF65-F5344CB8AC3E}">
        <p14:creationId xmlns:p14="http://schemas.microsoft.com/office/powerpoint/2010/main" val="2142719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C32D2B-3D10-1745-8AFB-470148D9C638}"/>
              </a:ext>
            </a:extLst>
          </p:cNvPr>
          <p:cNvSpPr>
            <a:spLocks noGrp="1"/>
          </p:cNvSpPr>
          <p:nvPr>
            <p:ph type="title"/>
          </p:nvPr>
        </p:nvSpPr>
        <p:spPr/>
        <p:txBody>
          <a:bodyPr/>
          <a:lstStyle/>
          <a:p>
            <a:r>
              <a:rPr lang="en-US" dirty="0"/>
              <a:t>temporal reference: Hockey stick graph</a:t>
            </a:r>
          </a:p>
        </p:txBody>
      </p:sp>
      <p:pic>
        <p:nvPicPr>
          <p:cNvPr id="4" name="Picture 3">
            <a:extLst>
              <a:ext uri="{FF2B5EF4-FFF2-40B4-BE49-F238E27FC236}">
                <a16:creationId xmlns:a16="http://schemas.microsoft.com/office/drawing/2014/main" id="{D8466C6C-EBD9-E24D-B3D2-7EA768F43A30}"/>
              </a:ext>
            </a:extLst>
          </p:cNvPr>
          <p:cNvPicPr>
            <a:picLocks noChangeAspect="1"/>
          </p:cNvPicPr>
          <p:nvPr/>
        </p:nvPicPr>
        <p:blipFill>
          <a:blip r:embed="rId3"/>
          <a:stretch>
            <a:fillRect/>
          </a:stretch>
        </p:blipFill>
        <p:spPr>
          <a:xfrm>
            <a:off x="1828800" y="1828800"/>
            <a:ext cx="5410200" cy="3375494"/>
          </a:xfrm>
          <a:prstGeom prst="rect">
            <a:avLst/>
          </a:prstGeom>
        </p:spPr>
      </p:pic>
      <p:pic>
        <p:nvPicPr>
          <p:cNvPr id="5" name="Picture 4">
            <a:extLst>
              <a:ext uri="{FF2B5EF4-FFF2-40B4-BE49-F238E27FC236}">
                <a16:creationId xmlns:a16="http://schemas.microsoft.com/office/drawing/2014/main" id="{ADDCDE25-D23B-7D4E-AA6F-68A111920810}"/>
              </a:ext>
            </a:extLst>
          </p:cNvPr>
          <p:cNvPicPr>
            <a:picLocks noChangeAspect="1"/>
          </p:cNvPicPr>
          <p:nvPr/>
        </p:nvPicPr>
        <p:blipFill>
          <a:blip r:embed="rId4"/>
          <a:stretch>
            <a:fillRect/>
          </a:stretch>
        </p:blipFill>
        <p:spPr>
          <a:xfrm>
            <a:off x="3810000" y="5257800"/>
            <a:ext cx="1981200" cy="1346407"/>
          </a:xfrm>
          <a:prstGeom prst="rect">
            <a:avLst/>
          </a:prstGeom>
        </p:spPr>
      </p:pic>
    </p:spTree>
    <p:extLst>
      <p:ext uri="{BB962C8B-B14F-4D97-AF65-F5344CB8AC3E}">
        <p14:creationId xmlns:p14="http://schemas.microsoft.com/office/powerpoint/2010/main" val="421324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WITH TEMPORAL REFERENCE</a:t>
            </a:r>
          </a:p>
        </p:txBody>
      </p:sp>
      <p:pic>
        <p:nvPicPr>
          <p:cNvPr id="4" name="Picture 2" descr="The-rise-in-temperature-anomalies climate change facts infographic vis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00200"/>
            <a:ext cx="930488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97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Title 1"/>
          <p:cNvSpPr>
            <a:spLocks noGrp="1"/>
          </p:cNvSpPr>
          <p:nvPr>
            <p:ph type="title"/>
          </p:nvPr>
        </p:nvSpPr>
        <p:spPr/>
        <p:txBody>
          <a:bodyPr/>
          <a:lstStyle/>
          <a:p>
            <a:r>
              <a:rPr lang="en-US" dirty="0"/>
              <a:t>ANIMATION WITH TEMPORAL REFERENCE</a:t>
            </a:r>
          </a:p>
        </p:txBody>
      </p:sp>
      <p:pic>
        <p:nvPicPr>
          <p:cNvPr id="2050" name="Picture 2" descr="The-shrinkage-of-Arctic-Ice climate change facts infographic"/>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52838"/>
            <a:ext cx="8915400" cy="56315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81100" y="6628299"/>
            <a:ext cx="6705600" cy="912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221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ANIMATION WITH TEMPORAL REFERENCE</a:t>
            </a:r>
          </a:p>
        </p:txBody>
      </p:sp>
      <p:pic>
        <p:nvPicPr>
          <p:cNvPr id="4098" name="Picture 2" descr="Sea-level-anomalies-in-the-coastal-USA climate change facts info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91732"/>
            <a:ext cx="8839200" cy="511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193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The Anthropocene – </a:t>
            </a:r>
            <a:br>
              <a:rPr lang="en-US" dirty="0"/>
            </a:br>
            <a:r>
              <a:rPr lang="en-US" dirty="0"/>
              <a:t>art gallery of Ontario</a:t>
            </a:r>
          </a:p>
        </p:txBody>
      </p:sp>
      <p:pic>
        <p:nvPicPr>
          <p:cNvPr id="5122" name="Picture 2" descr="https://artmatters.ca/wp/wp-content/uploads/2018/09/A-194839_rsz-640x4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03" y="1642533"/>
            <a:ext cx="4225797"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ww.nationalobserver.com/sites/nationalobserver.com/files/styles/body_img/public/img/2018/11/14/webp.net-resizeimage_2.jpg?itok=_qzEI6b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59466"/>
            <a:ext cx="4569107" cy="304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C84F89-B197-DF4C-8854-2D5F79937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038600"/>
            <a:ext cx="4470400" cy="2514600"/>
          </a:xfrm>
          <a:prstGeom prst="rect">
            <a:avLst/>
          </a:prstGeom>
        </p:spPr>
      </p:pic>
    </p:spTree>
    <p:extLst>
      <p:ext uri="{BB962C8B-B14F-4D97-AF65-F5344CB8AC3E}">
        <p14:creationId xmlns:p14="http://schemas.microsoft.com/office/powerpoint/2010/main" val="2670051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BBE0D0-9FA6-4449-A5F0-F7E66F2C2BA2}"/>
              </a:ext>
            </a:extLst>
          </p:cNvPr>
          <p:cNvSpPr>
            <a:spLocks noGrp="1"/>
          </p:cNvSpPr>
          <p:nvPr>
            <p:ph idx="1"/>
          </p:nvPr>
        </p:nvSpPr>
        <p:spPr/>
        <p:txBody>
          <a:bodyPr/>
          <a:lstStyle/>
          <a:p>
            <a:r>
              <a:rPr lang="en-US" dirty="0"/>
              <a:t>Data visualization is a powerful tool we can use to understand climate change and make an impact about climate change issues.</a:t>
            </a:r>
          </a:p>
          <a:p>
            <a:endParaRPr lang="en-US" dirty="0"/>
          </a:p>
          <a:p>
            <a:r>
              <a:rPr lang="en-US" dirty="0"/>
              <a:t>There are many types of data that can be used in a climate change data visualization and many of the challenges around their use revolve around what data to use and the visualization’s intended audience.</a:t>
            </a:r>
          </a:p>
          <a:p>
            <a:endParaRPr lang="en-US" dirty="0"/>
          </a:p>
          <a:p>
            <a:r>
              <a:rPr lang="en-US" dirty="0"/>
              <a:t>Data visualizations of climate data commonly show temporal changes, with 3D approaches being less common.</a:t>
            </a:r>
          </a:p>
        </p:txBody>
      </p:sp>
      <p:sp>
        <p:nvSpPr>
          <p:cNvPr id="3" name="Title 2">
            <a:extLst>
              <a:ext uri="{FF2B5EF4-FFF2-40B4-BE49-F238E27FC236}">
                <a16:creationId xmlns:a16="http://schemas.microsoft.com/office/drawing/2014/main" id="{601FB002-56D7-2447-94BF-8E1FEB74A624}"/>
              </a:ext>
            </a:extLst>
          </p:cNvPr>
          <p:cNvSpPr>
            <a:spLocks noGrp="1"/>
          </p:cNvSpPr>
          <p:nvPr>
            <p:ph type="title"/>
          </p:nvPr>
        </p:nvSpPr>
        <p:spPr/>
        <p:txBody>
          <a:bodyPr/>
          <a:lstStyle/>
          <a:p>
            <a:r>
              <a:rPr lang="en-US" dirty="0"/>
              <a:t>TO summarize</a:t>
            </a:r>
          </a:p>
        </p:txBody>
      </p:sp>
    </p:spTree>
    <p:extLst>
      <p:ext uri="{BB962C8B-B14F-4D97-AF65-F5344CB8AC3E}">
        <p14:creationId xmlns:p14="http://schemas.microsoft.com/office/powerpoint/2010/main" val="359385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87830-E352-5C45-A966-5483EA6EF496}"/>
              </a:ext>
            </a:extLst>
          </p:cNvPr>
          <p:cNvSpPr>
            <a:spLocks noGrp="1"/>
          </p:cNvSpPr>
          <p:nvPr>
            <p:ph idx="1"/>
          </p:nvPr>
        </p:nvSpPr>
        <p:spPr>
          <a:xfrm>
            <a:off x="381000" y="1752600"/>
            <a:ext cx="3886200" cy="4724400"/>
          </a:xfrm>
        </p:spPr>
        <p:txBody>
          <a:bodyPr>
            <a:normAutofit lnSpcReduction="10000"/>
          </a:bodyPr>
          <a:lstStyle/>
          <a:p>
            <a:r>
              <a:rPr lang="en-US" dirty="0"/>
              <a:t>Long term weather averages can be known as “climate.” Climate has always changed.</a:t>
            </a:r>
          </a:p>
          <a:p>
            <a:r>
              <a:rPr lang="en-US" dirty="0"/>
              <a:t>Earth obtains almost all of the energy from the sun (and a very trace amount for the Earth’s </a:t>
            </a:r>
            <a:r>
              <a:rPr lang="en-US" dirty="0" err="1"/>
              <a:t>centre</a:t>
            </a:r>
            <a:r>
              <a:rPr lang="en-US" dirty="0"/>
              <a:t>). </a:t>
            </a:r>
          </a:p>
          <a:p>
            <a:pPr lvl="1"/>
            <a:r>
              <a:rPr lang="en-US" dirty="0"/>
              <a:t>Warming: when the amount energy going into the atmosphere is greater than the energy leaving it.</a:t>
            </a:r>
          </a:p>
          <a:p>
            <a:pPr lvl="1"/>
            <a:r>
              <a:rPr lang="en-US" dirty="0"/>
              <a:t>Cooling: when the amount of energy leaving the atmosphere is more than the energy entering it.</a:t>
            </a:r>
          </a:p>
        </p:txBody>
      </p:sp>
      <p:sp>
        <p:nvSpPr>
          <p:cNvPr id="3" name="Title 2">
            <a:extLst>
              <a:ext uri="{FF2B5EF4-FFF2-40B4-BE49-F238E27FC236}">
                <a16:creationId xmlns:a16="http://schemas.microsoft.com/office/drawing/2014/main" id="{CE1FD5B6-2209-A94B-B1B1-25D567ED5065}"/>
              </a:ext>
            </a:extLst>
          </p:cNvPr>
          <p:cNvSpPr>
            <a:spLocks noGrp="1"/>
          </p:cNvSpPr>
          <p:nvPr>
            <p:ph type="title"/>
          </p:nvPr>
        </p:nvSpPr>
        <p:spPr/>
        <p:txBody>
          <a:bodyPr/>
          <a:lstStyle/>
          <a:p>
            <a:r>
              <a:rPr lang="en-US" dirty="0"/>
              <a:t>What is climate change?</a:t>
            </a:r>
          </a:p>
        </p:txBody>
      </p:sp>
      <p:pic>
        <p:nvPicPr>
          <p:cNvPr id="7" name="Picture 6" descr="Effect of energy on the Earth.">
            <a:extLst>
              <a:ext uri="{FF2B5EF4-FFF2-40B4-BE49-F238E27FC236}">
                <a16:creationId xmlns:a16="http://schemas.microsoft.com/office/drawing/2014/main" id="{20FE5E41-644D-5847-99AA-1249D5737C5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752600"/>
            <a:ext cx="3937000" cy="4724400"/>
          </a:xfrm>
          <a:prstGeom prst="rect">
            <a:avLst/>
          </a:prstGeom>
        </p:spPr>
      </p:pic>
    </p:spTree>
    <p:extLst>
      <p:ext uri="{BB962C8B-B14F-4D97-AF65-F5344CB8AC3E}">
        <p14:creationId xmlns:p14="http://schemas.microsoft.com/office/powerpoint/2010/main" val="2024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12683-520C-9442-A5CC-6A6133EE669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2781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C06F75-D1C7-2A42-A938-0B37295D18D2}"/>
              </a:ext>
            </a:extLst>
          </p:cNvPr>
          <p:cNvSpPr>
            <a:spLocks noGrp="1"/>
          </p:cNvSpPr>
          <p:nvPr>
            <p:ph idx="1"/>
          </p:nvPr>
        </p:nvSpPr>
        <p:spPr/>
        <p:txBody>
          <a:bodyPr/>
          <a:lstStyle/>
          <a:p>
            <a:r>
              <a:rPr lang="en-US" dirty="0"/>
              <a:t>Greenhouse gases help keep the heat in the Earth’s atmosphere, allowing it to sustain the Earth’s biosystems. (Step 4)</a:t>
            </a:r>
          </a:p>
          <a:p>
            <a:r>
              <a:rPr lang="en-US" dirty="0"/>
              <a:t>But now, due to the excess of heat-trapping greenhouse gases (because of burning fossil fuels, tree-cutting, etc.) the earth’s temperature is changing at a faster rate than the past thousand years. (Steps 5 and 6)</a:t>
            </a:r>
          </a:p>
          <a:p>
            <a:pPr marL="45720" indent="0">
              <a:buNone/>
            </a:pPr>
            <a:endParaRPr lang="en-US" dirty="0"/>
          </a:p>
        </p:txBody>
      </p:sp>
      <p:sp>
        <p:nvSpPr>
          <p:cNvPr id="3" name="Title 2">
            <a:extLst>
              <a:ext uri="{FF2B5EF4-FFF2-40B4-BE49-F238E27FC236}">
                <a16:creationId xmlns:a16="http://schemas.microsoft.com/office/drawing/2014/main" id="{E7DB870C-80FC-DE43-A349-9EF128B3251D}"/>
              </a:ext>
            </a:extLst>
          </p:cNvPr>
          <p:cNvSpPr>
            <a:spLocks noGrp="1"/>
          </p:cNvSpPr>
          <p:nvPr>
            <p:ph type="title"/>
          </p:nvPr>
        </p:nvSpPr>
        <p:spPr/>
        <p:txBody>
          <a:bodyPr/>
          <a:lstStyle/>
          <a:p>
            <a:r>
              <a:rPr lang="en-US" dirty="0"/>
              <a:t>WHAT is climate change?</a:t>
            </a:r>
          </a:p>
        </p:txBody>
      </p:sp>
      <p:pic>
        <p:nvPicPr>
          <p:cNvPr id="5" name="Picture 4">
            <a:extLst>
              <a:ext uri="{FF2B5EF4-FFF2-40B4-BE49-F238E27FC236}">
                <a16:creationId xmlns:a16="http://schemas.microsoft.com/office/drawing/2014/main" id="{BE5B82A7-E267-9742-99A1-4C89FB3E3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038600"/>
            <a:ext cx="4648200" cy="2548496"/>
          </a:xfrm>
          <a:prstGeom prst="rect">
            <a:avLst/>
          </a:prstGeom>
        </p:spPr>
      </p:pic>
    </p:spTree>
    <p:extLst>
      <p:ext uri="{BB962C8B-B14F-4D97-AF65-F5344CB8AC3E}">
        <p14:creationId xmlns:p14="http://schemas.microsoft.com/office/powerpoint/2010/main" val="393966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AFC9CF-F227-3046-910B-F9620E89CB4A}"/>
              </a:ext>
            </a:extLst>
          </p:cNvPr>
          <p:cNvSpPr>
            <a:spLocks noGrp="1"/>
          </p:cNvSpPr>
          <p:nvPr>
            <p:ph type="body" idx="1"/>
          </p:nvPr>
        </p:nvSpPr>
        <p:spPr/>
        <p:txBody>
          <a:bodyPr/>
          <a:lstStyle/>
          <a:p>
            <a:r>
              <a:rPr lang="en-CA" dirty="0"/>
              <a:t>― </a:t>
            </a:r>
            <a:r>
              <a:rPr lang="en-CA" b="1" dirty="0"/>
              <a:t>E.O. Wilson, The Future of Life</a:t>
            </a:r>
            <a:endParaRPr lang="en-US" b="1" dirty="0"/>
          </a:p>
        </p:txBody>
      </p:sp>
      <p:sp>
        <p:nvSpPr>
          <p:cNvPr id="3" name="Title 2">
            <a:extLst>
              <a:ext uri="{FF2B5EF4-FFF2-40B4-BE49-F238E27FC236}">
                <a16:creationId xmlns:a16="http://schemas.microsoft.com/office/drawing/2014/main" id="{2E4BD35D-6FEF-BC42-8CE4-11AE50439691}"/>
              </a:ext>
            </a:extLst>
          </p:cNvPr>
          <p:cNvSpPr>
            <a:spLocks noGrp="1"/>
          </p:cNvSpPr>
          <p:nvPr>
            <p:ph type="title"/>
          </p:nvPr>
        </p:nvSpPr>
        <p:spPr/>
        <p:txBody>
          <a:bodyPr/>
          <a:lstStyle/>
          <a:p>
            <a:r>
              <a:rPr lang="en-CA" sz="2800" dirty="0"/>
              <a:t>“The race is now on between the </a:t>
            </a:r>
            <a:r>
              <a:rPr lang="en-CA" sz="2800" dirty="0" err="1"/>
              <a:t>technoscientific</a:t>
            </a:r>
            <a:r>
              <a:rPr lang="en-CA" sz="2800" dirty="0"/>
              <a:t> and scientific forces that are destroying the living environment and those that can be harnessed to save it. . . . If the race is won, humanity can emerge in far better condition than when it entered, and with most of the diversity of life still intact.” </a:t>
            </a:r>
            <a:br>
              <a:rPr lang="en-CA" sz="2800" dirty="0"/>
            </a:br>
            <a:br>
              <a:rPr lang="en-US" sz="2800" dirty="0"/>
            </a:br>
            <a:endParaRPr lang="en-US" sz="2800" dirty="0"/>
          </a:p>
        </p:txBody>
      </p:sp>
    </p:spTree>
    <p:extLst>
      <p:ext uri="{BB962C8B-B14F-4D97-AF65-F5344CB8AC3E}">
        <p14:creationId xmlns:p14="http://schemas.microsoft.com/office/powerpoint/2010/main" val="306023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E68829-2E4C-D84D-AF1A-360C4D38E8BB}"/>
              </a:ext>
            </a:extLst>
          </p:cNvPr>
          <p:cNvSpPr>
            <a:spLocks noGrp="1"/>
          </p:cNvSpPr>
          <p:nvPr>
            <p:ph idx="1"/>
          </p:nvPr>
        </p:nvSpPr>
        <p:spPr/>
        <p:txBody>
          <a:bodyPr/>
          <a:lstStyle/>
          <a:p>
            <a:r>
              <a:rPr lang="en-US" dirty="0"/>
              <a:t>Visualization helps to analyze and present climate simulations and observations along with data related to the ecological and social factors regarding climate change (</a:t>
            </a:r>
            <a:r>
              <a:rPr lang="en-US" dirty="0" err="1"/>
              <a:t>Nocke</a:t>
            </a:r>
            <a:r>
              <a:rPr lang="en-US" dirty="0"/>
              <a:t>, </a:t>
            </a:r>
            <a:r>
              <a:rPr lang="en-US" dirty="0" err="1"/>
              <a:t>Sterzel</a:t>
            </a:r>
            <a:r>
              <a:rPr lang="en-US" dirty="0"/>
              <a:t> </a:t>
            </a:r>
            <a:r>
              <a:rPr lang="en-US" dirty="0" err="1"/>
              <a:t>Böttinger</a:t>
            </a:r>
            <a:r>
              <a:rPr lang="en-US" dirty="0"/>
              <a:t> &amp; Wrobel, 2008)</a:t>
            </a:r>
          </a:p>
          <a:p>
            <a:r>
              <a:rPr lang="en-US" dirty="0"/>
              <a:t>Increased data: (</a:t>
            </a:r>
            <a:r>
              <a:rPr lang="en-US" dirty="0" err="1"/>
              <a:t>Nocke</a:t>
            </a:r>
            <a:r>
              <a:rPr lang="en-US" dirty="0"/>
              <a:t> et al,. 2008)</a:t>
            </a:r>
          </a:p>
          <a:p>
            <a:pPr lvl="1"/>
            <a:r>
              <a:rPr lang="en-US" dirty="0"/>
              <a:t>Greater computation power allows simulations to be generated to recreate past climate patterns and predict future ones.</a:t>
            </a:r>
          </a:p>
          <a:p>
            <a:pPr lvl="1"/>
            <a:r>
              <a:rPr lang="en-US" dirty="0"/>
              <a:t>Data from satellite operations from space.</a:t>
            </a:r>
          </a:p>
        </p:txBody>
      </p:sp>
      <p:sp>
        <p:nvSpPr>
          <p:cNvPr id="3" name="Title 2">
            <a:extLst>
              <a:ext uri="{FF2B5EF4-FFF2-40B4-BE49-F238E27FC236}">
                <a16:creationId xmlns:a16="http://schemas.microsoft.com/office/drawing/2014/main" id="{C4B91580-04BD-7043-B1A9-74A0B4828F84}"/>
              </a:ext>
            </a:extLst>
          </p:cNvPr>
          <p:cNvSpPr>
            <a:spLocks noGrp="1"/>
          </p:cNvSpPr>
          <p:nvPr>
            <p:ph type="title"/>
          </p:nvPr>
        </p:nvSpPr>
        <p:spPr/>
        <p:txBody>
          <a:bodyPr/>
          <a:lstStyle/>
          <a:p>
            <a:r>
              <a:rPr lang="en-US" dirty="0"/>
              <a:t>How does visualization help?</a:t>
            </a:r>
          </a:p>
        </p:txBody>
      </p:sp>
    </p:spTree>
    <p:extLst>
      <p:ext uri="{BB962C8B-B14F-4D97-AF65-F5344CB8AC3E}">
        <p14:creationId xmlns:p14="http://schemas.microsoft.com/office/powerpoint/2010/main" val="865268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9CC66F-F89C-B842-87AD-9DE37651DA34}"/>
              </a:ext>
            </a:extLst>
          </p:cNvPr>
          <p:cNvSpPr>
            <a:spLocks noGrp="1"/>
          </p:cNvSpPr>
          <p:nvPr>
            <p:ph idx="1"/>
          </p:nvPr>
        </p:nvSpPr>
        <p:spPr>
          <a:xfrm>
            <a:off x="304800" y="1828800"/>
            <a:ext cx="2971801" cy="4407408"/>
          </a:xfrm>
        </p:spPr>
        <p:txBody>
          <a:bodyPr>
            <a:normAutofit lnSpcReduction="10000"/>
          </a:bodyPr>
          <a:lstStyle/>
          <a:p>
            <a:r>
              <a:rPr lang="en-US" dirty="0"/>
              <a:t>Heterogenous data</a:t>
            </a:r>
          </a:p>
          <a:p>
            <a:r>
              <a:rPr lang="en-US" dirty="0"/>
              <a:t>Heterogenous user-groups</a:t>
            </a:r>
          </a:p>
          <a:p>
            <a:pPr lvl="1"/>
            <a:r>
              <a:rPr lang="en-US" dirty="0"/>
              <a:t>Different skills, qualifications, interests, disciplines</a:t>
            </a:r>
          </a:p>
          <a:p>
            <a:pPr lvl="1"/>
            <a:r>
              <a:rPr lang="en-US" dirty="0"/>
              <a:t>Questionnaire of 76 researchers at </a:t>
            </a:r>
            <a:r>
              <a:rPr lang="en-US" dirty="0" err="1"/>
              <a:t>Postdam</a:t>
            </a:r>
            <a:r>
              <a:rPr lang="en-US" dirty="0"/>
              <a:t> Institute for Climate Impact Research about what they use their visualizations are for:</a:t>
            </a:r>
          </a:p>
        </p:txBody>
      </p:sp>
      <p:sp>
        <p:nvSpPr>
          <p:cNvPr id="3" name="Title 2">
            <a:extLst>
              <a:ext uri="{FF2B5EF4-FFF2-40B4-BE49-F238E27FC236}">
                <a16:creationId xmlns:a16="http://schemas.microsoft.com/office/drawing/2014/main" id="{C9541AD0-0555-D84E-AE6D-DD5F972D2AD7}"/>
              </a:ext>
            </a:extLst>
          </p:cNvPr>
          <p:cNvSpPr>
            <a:spLocks noGrp="1"/>
          </p:cNvSpPr>
          <p:nvPr>
            <p:ph type="title"/>
          </p:nvPr>
        </p:nvSpPr>
        <p:spPr/>
        <p:txBody>
          <a:bodyPr/>
          <a:lstStyle/>
          <a:p>
            <a:r>
              <a:rPr lang="en-US" dirty="0"/>
              <a:t>Potential challenges</a:t>
            </a:r>
          </a:p>
        </p:txBody>
      </p:sp>
      <p:graphicFrame>
        <p:nvGraphicFramePr>
          <p:cNvPr id="4" name="Table 3">
            <a:extLst>
              <a:ext uri="{FF2B5EF4-FFF2-40B4-BE49-F238E27FC236}">
                <a16:creationId xmlns:a16="http://schemas.microsoft.com/office/drawing/2014/main" id="{89BDAD16-7D36-304B-B9BB-B26FB7A976D8}"/>
              </a:ext>
            </a:extLst>
          </p:cNvPr>
          <p:cNvGraphicFramePr>
            <a:graphicFrameLocks noGrp="1"/>
          </p:cNvGraphicFramePr>
          <p:nvPr>
            <p:extLst>
              <p:ext uri="{D42A27DB-BD31-4B8C-83A1-F6EECF244321}">
                <p14:modId xmlns:p14="http://schemas.microsoft.com/office/powerpoint/2010/main" val="2514775231"/>
              </p:ext>
            </p:extLst>
          </p:nvPr>
        </p:nvGraphicFramePr>
        <p:xfrm>
          <a:off x="3352800" y="1828800"/>
          <a:ext cx="5562600" cy="4495799"/>
        </p:xfrm>
        <a:graphic>
          <a:graphicData uri="http://schemas.openxmlformats.org/drawingml/2006/table">
            <a:tbl>
              <a:tblPr firstRow="1" bandRow="1">
                <a:tableStyleId>{5C22544A-7EE6-4342-B048-85BDC9FD1C3A}</a:tableStyleId>
              </a:tblPr>
              <a:tblGrid>
                <a:gridCol w="2781300">
                  <a:extLst>
                    <a:ext uri="{9D8B030D-6E8A-4147-A177-3AD203B41FA5}">
                      <a16:colId xmlns:a16="http://schemas.microsoft.com/office/drawing/2014/main" val="4177462411"/>
                    </a:ext>
                  </a:extLst>
                </a:gridCol>
                <a:gridCol w="2781300">
                  <a:extLst>
                    <a:ext uri="{9D8B030D-6E8A-4147-A177-3AD203B41FA5}">
                      <a16:colId xmlns:a16="http://schemas.microsoft.com/office/drawing/2014/main" val="3872040660"/>
                    </a:ext>
                  </a:extLst>
                </a:gridCol>
              </a:tblGrid>
              <a:tr h="997835">
                <a:tc>
                  <a:txBody>
                    <a:bodyPr/>
                    <a:lstStyle/>
                    <a:p>
                      <a:r>
                        <a:rPr lang="en-US" dirty="0"/>
                        <a:t>What Visualization </a:t>
                      </a:r>
                    </a:p>
                    <a:p>
                      <a:r>
                        <a:rPr lang="en-US" dirty="0"/>
                        <a:t>is Used For</a:t>
                      </a:r>
                    </a:p>
                  </a:txBody>
                  <a:tcPr/>
                </a:tc>
                <a:tc>
                  <a:txBody>
                    <a:bodyPr/>
                    <a:lstStyle/>
                    <a:p>
                      <a:r>
                        <a:rPr lang="en-US" dirty="0"/>
                        <a:t>Proportion of researchers that use them for that purpose</a:t>
                      </a:r>
                    </a:p>
                  </a:txBody>
                  <a:tcPr/>
                </a:tc>
                <a:extLst>
                  <a:ext uri="{0D108BD9-81ED-4DB2-BD59-A6C34878D82A}">
                    <a16:rowId xmlns:a16="http://schemas.microsoft.com/office/drawing/2014/main" val="2509350712"/>
                  </a:ext>
                </a:extLst>
              </a:tr>
              <a:tr h="698484">
                <a:tc>
                  <a:txBody>
                    <a:bodyPr/>
                    <a:lstStyle/>
                    <a:p>
                      <a:r>
                        <a:rPr lang="en-US" dirty="0"/>
                        <a:t>Presented in a scientific context</a:t>
                      </a:r>
                    </a:p>
                  </a:txBody>
                  <a:tcPr/>
                </a:tc>
                <a:tc>
                  <a:txBody>
                    <a:bodyPr/>
                    <a:lstStyle/>
                    <a:p>
                      <a:pPr algn="r"/>
                      <a:r>
                        <a:rPr lang="en-US" dirty="0"/>
                        <a:t>93%</a:t>
                      </a:r>
                    </a:p>
                  </a:txBody>
                  <a:tcPr/>
                </a:tc>
                <a:extLst>
                  <a:ext uri="{0D108BD9-81ED-4DB2-BD59-A6C34878D82A}">
                    <a16:rowId xmlns:a16="http://schemas.microsoft.com/office/drawing/2014/main" val="116756242"/>
                  </a:ext>
                </a:extLst>
              </a:tr>
              <a:tr h="404677">
                <a:tc>
                  <a:txBody>
                    <a:bodyPr/>
                    <a:lstStyle/>
                    <a:p>
                      <a:r>
                        <a:rPr lang="en-US" dirty="0"/>
                        <a:t>Model Evaluation</a:t>
                      </a:r>
                    </a:p>
                  </a:txBody>
                  <a:tcPr/>
                </a:tc>
                <a:tc>
                  <a:txBody>
                    <a:bodyPr/>
                    <a:lstStyle/>
                    <a:p>
                      <a:pPr algn="r"/>
                      <a:r>
                        <a:rPr lang="en-US" dirty="0"/>
                        <a:t>76%</a:t>
                      </a:r>
                    </a:p>
                  </a:txBody>
                  <a:tcPr/>
                </a:tc>
                <a:extLst>
                  <a:ext uri="{0D108BD9-81ED-4DB2-BD59-A6C34878D82A}">
                    <a16:rowId xmlns:a16="http://schemas.microsoft.com/office/drawing/2014/main" val="3113026896"/>
                  </a:ext>
                </a:extLst>
              </a:tr>
              <a:tr h="399134">
                <a:tc>
                  <a:txBody>
                    <a:bodyPr/>
                    <a:lstStyle/>
                    <a:p>
                      <a:r>
                        <a:rPr lang="en-US" dirty="0"/>
                        <a:t>Verify Hypothesis</a:t>
                      </a:r>
                    </a:p>
                  </a:txBody>
                  <a:tcPr/>
                </a:tc>
                <a:tc>
                  <a:txBody>
                    <a:bodyPr/>
                    <a:lstStyle/>
                    <a:p>
                      <a:pPr algn="r"/>
                      <a:r>
                        <a:rPr lang="en-US" dirty="0"/>
                        <a:t>70%</a:t>
                      </a:r>
                    </a:p>
                  </a:txBody>
                  <a:tcPr/>
                </a:tc>
                <a:extLst>
                  <a:ext uri="{0D108BD9-81ED-4DB2-BD59-A6C34878D82A}">
                    <a16:rowId xmlns:a16="http://schemas.microsoft.com/office/drawing/2014/main" val="300722792"/>
                  </a:ext>
                </a:extLst>
              </a:tr>
              <a:tr h="698484">
                <a:tc>
                  <a:txBody>
                    <a:bodyPr/>
                    <a:lstStyle/>
                    <a:p>
                      <a:r>
                        <a:rPr lang="en-US" dirty="0"/>
                        <a:t>Explore unknown patterns and structures</a:t>
                      </a:r>
                    </a:p>
                  </a:txBody>
                  <a:tcPr/>
                </a:tc>
                <a:tc>
                  <a:txBody>
                    <a:bodyPr/>
                    <a:lstStyle/>
                    <a:p>
                      <a:pPr algn="r"/>
                      <a:r>
                        <a:rPr lang="en-US" dirty="0"/>
                        <a:t>69%</a:t>
                      </a:r>
                    </a:p>
                  </a:txBody>
                  <a:tcPr/>
                </a:tc>
                <a:extLst>
                  <a:ext uri="{0D108BD9-81ED-4DB2-BD59-A6C34878D82A}">
                    <a16:rowId xmlns:a16="http://schemas.microsoft.com/office/drawing/2014/main" val="470054635"/>
                  </a:ext>
                </a:extLst>
              </a:tr>
              <a:tr h="1297185">
                <a:tc>
                  <a:txBody>
                    <a:bodyPr/>
                    <a:lstStyle/>
                    <a:p>
                      <a:r>
                        <a:rPr lang="en-US" dirty="0"/>
                        <a:t>Make results comprehensible to decision makers, stakeholders, media</a:t>
                      </a:r>
                    </a:p>
                  </a:txBody>
                  <a:tcPr/>
                </a:tc>
                <a:tc>
                  <a:txBody>
                    <a:bodyPr/>
                    <a:lstStyle/>
                    <a:p>
                      <a:pPr algn="r"/>
                      <a:r>
                        <a:rPr lang="en-US" dirty="0"/>
                        <a:t>58%</a:t>
                      </a:r>
                    </a:p>
                  </a:txBody>
                  <a:tcPr/>
                </a:tc>
                <a:extLst>
                  <a:ext uri="{0D108BD9-81ED-4DB2-BD59-A6C34878D82A}">
                    <a16:rowId xmlns:a16="http://schemas.microsoft.com/office/drawing/2014/main" val="2399801158"/>
                  </a:ext>
                </a:extLst>
              </a:tr>
            </a:tbl>
          </a:graphicData>
        </a:graphic>
      </p:graphicFrame>
      <p:sp>
        <p:nvSpPr>
          <p:cNvPr id="5" name="TextBox 4">
            <a:extLst>
              <a:ext uri="{FF2B5EF4-FFF2-40B4-BE49-F238E27FC236}">
                <a16:creationId xmlns:a16="http://schemas.microsoft.com/office/drawing/2014/main" id="{FB8990C1-FC06-354E-9F5B-25F00CE2139C}"/>
              </a:ext>
            </a:extLst>
          </p:cNvPr>
          <p:cNvSpPr txBox="1"/>
          <p:nvPr/>
        </p:nvSpPr>
        <p:spPr>
          <a:xfrm>
            <a:off x="6858000" y="6248400"/>
            <a:ext cx="2085827" cy="369332"/>
          </a:xfrm>
          <a:prstGeom prst="rect">
            <a:avLst/>
          </a:prstGeom>
          <a:noFill/>
        </p:spPr>
        <p:txBody>
          <a:bodyPr wrap="none" rtlCol="0">
            <a:spAutoFit/>
          </a:bodyPr>
          <a:lstStyle/>
          <a:p>
            <a:r>
              <a:rPr lang="en-US" dirty="0" err="1"/>
              <a:t>Nocke</a:t>
            </a:r>
            <a:r>
              <a:rPr lang="en-US" dirty="0"/>
              <a:t> et al. (2008)</a:t>
            </a:r>
          </a:p>
        </p:txBody>
      </p:sp>
    </p:spTree>
    <p:extLst>
      <p:ext uri="{BB962C8B-B14F-4D97-AF65-F5344CB8AC3E}">
        <p14:creationId xmlns:p14="http://schemas.microsoft.com/office/powerpoint/2010/main" val="2644175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2DD24-ACA5-5D4F-9A20-8B68EB2E18EB}"/>
              </a:ext>
            </a:extLst>
          </p:cNvPr>
          <p:cNvSpPr>
            <a:spLocks noGrp="1"/>
          </p:cNvSpPr>
          <p:nvPr>
            <p:ph idx="1"/>
          </p:nvPr>
        </p:nvSpPr>
        <p:spPr/>
        <p:txBody>
          <a:bodyPr/>
          <a:lstStyle/>
          <a:p>
            <a:r>
              <a:rPr lang="en-US" dirty="0"/>
              <a:t>What are the consequences of using the same visualization for heterogenous user-groups?</a:t>
            </a:r>
          </a:p>
          <a:p>
            <a:endParaRPr lang="en-US" dirty="0"/>
          </a:p>
          <a:p>
            <a:r>
              <a:rPr lang="en-US" dirty="0"/>
              <a:t>Does it make sense to use the same visualization for a climate scientist and a member of the general public when talking about climate change?</a:t>
            </a:r>
          </a:p>
          <a:p>
            <a:pPr lvl="1"/>
            <a:r>
              <a:rPr lang="en-US" dirty="0"/>
              <a:t>Why or why not? Would it depend on the visualization?</a:t>
            </a:r>
          </a:p>
          <a:p>
            <a:pPr lvl="1"/>
            <a:endParaRPr lang="en-US" dirty="0"/>
          </a:p>
          <a:p>
            <a:r>
              <a:rPr lang="en-US" dirty="0"/>
              <a:t>Would you change a data visualization you have used at a conference if you were giving a public lecture on the same topic?</a:t>
            </a:r>
          </a:p>
        </p:txBody>
      </p:sp>
      <p:sp>
        <p:nvSpPr>
          <p:cNvPr id="3" name="Title 2">
            <a:extLst>
              <a:ext uri="{FF2B5EF4-FFF2-40B4-BE49-F238E27FC236}">
                <a16:creationId xmlns:a16="http://schemas.microsoft.com/office/drawing/2014/main" id="{5F4E726A-6258-714A-9707-76DE4B423599}"/>
              </a:ext>
            </a:extLst>
          </p:cNvPr>
          <p:cNvSpPr>
            <a:spLocks noGrp="1"/>
          </p:cNvSpPr>
          <p:nvPr>
            <p:ph type="title"/>
          </p:nvPr>
        </p:nvSpPr>
        <p:spPr/>
        <p:txBody>
          <a:bodyPr/>
          <a:lstStyle/>
          <a:p>
            <a:r>
              <a:rPr lang="en-US" dirty="0"/>
              <a:t>Potential challenges</a:t>
            </a:r>
          </a:p>
        </p:txBody>
      </p:sp>
      <p:pic>
        <p:nvPicPr>
          <p:cNvPr id="7" name="Picture 6" descr="A picture containing object&#10;&#10;Description automatically generated">
            <a:extLst>
              <a:ext uri="{FF2B5EF4-FFF2-40B4-BE49-F238E27FC236}">
                <a16:creationId xmlns:a16="http://schemas.microsoft.com/office/drawing/2014/main" id="{9A102A7C-5C52-174A-9225-41CDAC879F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5800" y="228600"/>
            <a:ext cx="1295400" cy="1295400"/>
          </a:xfrm>
          <a:prstGeom prst="rect">
            <a:avLst/>
          </a:prstGeom>
        </p:spPr>
      </p:pic>
    </p:spTree>
    <p:extLst>
      <p:ext uri="{BB962C8B-B14F-4D97-AF65-F5344CB8AC3E}">
        <p14:creationId xmlns:p14="http://schemas.microsoft.com/office/powerpoint/2010/main" val="923218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FA069187-479F-3E45-901F-AD4B5229C6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3400" y="1828800"/>
            <a:ext cx="4228241" cy="4406900"/>
          </a:xfrm>
        </p:spPr>
      </p:pic>
      <p:sp>
        <p:nvSpPr>
          <p:cNvPr id="3" name="Title 2">
            <a:extLst>
              <a:ext uri="{FF2B5EF4-FFF2-40B4-BE49-F238E27FC236}">
                <a16:creationId xmlns:a16="http://schemas.microsoft.com/office/drawing/2014/main" id="{DAEA8AB0-EC5F-5D4D-A040-02B64C9BFB2C}"/>
              </a:ext>
            </a:extLst>
          </p:cNvPr>
          <p:cNvSpPr>
            <a:spLocks noGrp="1"/>
          </p:cNvSpPr>
          <p:nvPr>
            <p:ph type="title"/>
          </p:nvPr>
        </p:nvSpPr>
        <p:spPr/>
        <p:txBody>
          <a:bodyPr/>
          <a:lstStyle/>
          <a:p>
            <a:r>
              <a:rPr lang="en-US" dirty="0"/>
              <a:t>Visualizations and their intent</a:t>
            </a:r>
          </a:p>
        </p:txBody>
      </p:sp>
      <p:sp>
        <p:nvSpPr>
          <p:cNvPr id="6" name="TextBox 5">
            <a:extLst>
              <a:ext uri="{FF2B5EF4-FFF2-40B4-BE49-F238E27FC236}">
                <a16:creationId xmlns:a16="http://schemas.microsoft.com/office/drawing/2014/main" id="{7D616988-64F2-E048-9B13-5365C7FA733F}"/>
              </a:ext>
            </a:extLst>
          </p:cNvPr>
          <p:cNvSpPr txBox="1"/>
          <p:nvPr/>
        </p:nvSpPr>
        <p:spPr>
          <a:xfrm>
            <a:off x="6858000" y="6248400"/>
            <a:ext cx="1735924" cy="369332"/>
          </a:xfrm>
          <a:prstGeom prst="rect">
            <a:avLst/>
          </a:prstGeom>
          <a:noFill/>
        </p:spPr>
        <p:txBody>
          <a:bodyPr wrap="none" rtlCol="0">
            <a:spAutoFit/>
          </a:bodyPr>
          <a:lstStyle/>
          <a:p>
            <a:r>
              <a:rPr lang="en-US" dirty="0"/>
              <a:t>(Friendly, 2000)</a:t>
            </a:r>
          </a:p>
        </p:txBody>
      </p:sp>
      <p:graphicFrame>
        <p:nvGraphicFramePr>
          <p:cNvPr id="7" name="Table 6">
            <a:extLst>
              <a:ext uri="{FF2B5EF4-FFF2-40B4-BE49-F238E27FC236}">
                <a16:creationId xmlns:a16="http://schemas.microsoft.com/office/drawing/2014/main" id="{A7CBE99B-33B3-A24D-B640-5F1EB6591EC2}"/>
              </a:ext>
            </a:extLst>
          </p:cNvPr>
          <p:cNvGraphicFramePr>
            <a:graphicFrameLocks noGrp="1"/>
          </p:cNvGraphicFramePr>
          <p:nvPr>
            <p:extLst>
              <p:ext uri="{D42A27DB-BD31-4B8C-83A1-F6EECF244321}">
                <p14:modId xmlns:p14="http://schemas.microsoft.com/office/powerpoint/2010/main" val="3365557596"/>
              </p:ext>
            </p:extLst>
          </p:nvPr>
        </p:nvGraphicFramePr>
        <p:xfrm>
          <a:off x="304800" y="1828800"/>
          <a:ext cx="3886200" cy="4419601"/>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4177462411"/>
                    </a:ext>
                  </a:extLst>
                </a:gridCol>
                <a:gridCol w="1943100">
                  <a:extLst>
                    <a:ext uri="{9D8B030D-6E8A-4147-A177-3AD203B41FA5}">
                      <a16:colId xmlns:a16="http://schemas.microsoft.com/office/drawing/2014/main" val="3872040660"/>
                    </a:ext>
                  </a:extLst>
                </a:gridCol>
              </a:tblGrid>
              <a:tr h="1071608">
                <a:tc>
                  <a:txBody>
                    <a:bodyPr/>
                    <a:lstStyle/>
                    <a:p>
                      <a:r>
                        <a:rPr lang="en-US" sz="1400" dirty="0"/>
                        <a:t>What Visualization </a:t>
                      </a:r>
                    </a:p>
                    <a:p>
                      <a:r>
                        <a:rPr lang="en-US" sz="1400" dirty="0"/>
                        <a:t>is Used For</a:t>
                      </a:r>
                    </a:p>
                  </a:txBody>
                  <a:tcPr/>
                </a:tc>
                <a:tc>
                  <a:txBody>
                    <a:bodyPr/>
                    <a:lstStyle/>
                    <a:p>
                      <a:r>
                        <a:rPr lang="en-US" sz="1400" dirty="0"/>
                        <a:t>Proportion of researchers that use them for that purpose</a:t>
                      </a:r>
                    </a:p>
                  </a:txBody>
                  <a:tcPr/>
                </a:tc>
                <a:extLst>
                  <a:ext uri="{0D108BD9-81ED-4DB2-BD59-A6C34878D82A}">
                    <a16:rowId xmlns:a16="http://schemas.microsoft.com/office/drawing/2014/main" val="2509350712"/>
                  </a:ext>
                </a:extLst>
              </a:tr>
              <a:tr h="629670">
                <a:tc>
                  <a:txBody>
                    <a:bodyPr/>
                    <a:lstStyle/>
                    <a:p>
                      <a:r>
                        <a:rPr lang="en-US" sz="1400" dirty="0"/>
                        <a:t>Presented in a scientific context</a:t>
                      </a:r>
                    </a:p>
                  </a:txBody>
                  <a:tcPr/>
                </a:tc>
                <a:tc>
                  <a:txBody>
                    <a:bodyPr/>
                    <a:lstStyle/>
                    <a:p>
                      <a:pPr algn="r"/>
                      <a:r>
                        <a:rPr lang="en-US" sz="1400" dirty="0"/>
                        <a:t>93%</a:t>
                      </a:r>
                    </a:p>
                  </a:txBody>
                  <a:tcPr/>
                </a:tc>
                <a:extLst>
                  <a:ext uri="{0D108BD9-81ED-4DB2-BD59-A6C34878D82A}">
                    <a16:rowId xmlns:a16="http://schemas.microsoft.com/office/drawing/2014/main" val="116756242"/>
                  </a:ext>
                </a:extLst>
              </a:tr>
              <a:tr h="364809">
                <a:tc>
                  <a:txBody>
                    <a:bodyPr/>
                    <a:lstStyle/>
                    <a:p>
                      <a:r>
                        <a:rPr lang="en-US" sz="1400" dirty="0"/>
                        <a:t>Model Evaluation</a:t>
                      </a:r>
                    </a:p>
                  </a:txBody>
                  <a:tcPr/>
                </a:tc>
                <a:tc>
                  <a:txBody>
                    <a:bodyPr/>
                    <a:lstStyle/>
                    <a:p>
                      <a:pPr algn="r"/>
                      <a:r>
                        <a:rPr lang="en-US" sz="1400" dirty="0"/>
                        <a:t>76%</a:t>
                      </a:r>
                    </a:p>
                  </a:txBody>
                  <a:tcPr/>
                </a:tc>
                <a:extLst>
                  <a:ext uri="{0D108BD9-81ED-4DB2-BD59-A6C34878D82A}">
                    <a16:rowId xmlns:a16="http://schemas.microsoft.com/office/drawing/2014/main" val="3113026896"/>
                  </a:ext>
                </a:extLst>
              </a:tr>
              <a:tr h="359811">
                <a:tc>
                  <a:txBody>
                    <a:bodyPr/>
                    <a:lstStyle/>
                    <a:p>
                      <a:r>
                        <a:rPr lang="en-US" sz="1400" dirty="0"/>
                        <a:t>Verify Hypothesis</a:t>
                      </a:r>
                    </a:p>
                  </a:txBody>
                  <a:tcPr/>
                </a:tc>
                <a:tc>
                  <a:txBody>
                    <a:bodyPr/>
                    <a:lstStyle/>
                    <a:p>
                      <a:pPr algn="r"/>
                      <a:r>
                        <a:rPr lang="en-US" sz="1400" dirty="0"/>
                        <a:t>70%</a:t>
                      </a:r>
                    </a:p>
                  </a:txBody>
                  <a:tcPr/>
                </a:tc>
                <a:extLst>
                  <a:ext uri="{0D108BD9-81ED-4DB2-BD59-A6C34878D82A}">
                    <a16:rowId xmlns:a16="http://schemas.microsoft.com/office/drawing/2014/main" val="300722792"/>
                  </a:ext>
                </a:extLst>
              </a:tr>
              <a:tr h="824315">
                <a:tc>
                  <a:txBody>
                    <a:bodyPr/>
                    <a:lstStyle/>
                    <a:p>
                      <a:r>
                        <a:rPr lang="en-US" sz="1400" dirty="0"/>
                        <a:t>Explore unknown patterns and structures</a:t>
                      </a:r>
                    </a:p>
                  </a:txBody>
                  <a:tcPr/>
                </a:tc>
                <a:tc>
                  <a:txBody>
                    <a:bodyPr/>
                    <a:lstStyle/>
                    <a:p>
                      <a:pPr algn="r"/>
                      <a:r>
                        <a:rPr lang="en-US" sz="1400" dirty="0"/>
                        <a:t>69%</a:t>
                      </a:r>
                    </a:p>
                  </a:txBody>
                  <a:tcPr/>
                </a:tc>
                <a:extLst>
                  <a:ext uri="{0D108BD9-81ED-4DB2-BD59-A6C34878D82A}">
                    <a16:rowId xmlns:a16="http://schemas.microsoft.com/office/drawing/2014/main" val="470054635"/>
                  </a:ext>
                </a:extLst>
              </a:tr>
              <a:tr h="1169388">
                <a:tc>
                  <a:txBody>
                    <a:bodyPr/>
                    <a:lstStyle/>
                    <a:p>
                      <a:r>
                        <a:rPr lang="en-US" sz="1400" dirty="0"/>
                        <a:t>Make results comprehensible to decision makers, stakeholders, media</a:t>
                      </a:r>
                    </a:p>
                  </a:txBody>
                  <a:tcPr/>
                </a:tc>
                <a:tc>
                  <a:txBody>
                    <a:bodyPr/>
                    <a:lstStyle/>
                    <a:p>
                      <a:pPr algn="r"/>
                      <a:r>
                        <a:rPr lang="en-US" sz="1400" dirty="0"/>
                        <a:t>58%</a:t>
                      </a:r>
                    </a:p>
                  </a:txBody>
                  <a:tcPr/>
                </a:tc>
                <a:extLst>
                  <a:ext uri="{0D108BD9-81ED-4DB2-BD59-A6C34878D82A}">
                    <a16:rowId xmlns:a16="http://schemas.microsoft.com/office/drawing/2014/main" val="2399801158"/>
                  </a:ext>
                </a:extLst>
              </a:tr>
            </a:tbl>
          </a:graphicData>
        </a:graphic>
      </p:graphicFrame>
      <p:sp>
        <p:nvSpPr>
          <p:cNvPr id="11" name="Oval 10">
            <a:extLst>
              <a:ext uri="{FF2B5EF4-FFF2-40B4-BE49-F238E27FC236}">
                <a16:creationId xmlns:a16="http://schemas.microsoft.com/office/drawing/2014/main" id="{34F06DE1-D2A9-D541-A2A2-7324D6BD1C8C}"/>
              </a:ext>
            </a:extLst>
          </p:cNvPr>
          <p:cNvSpPr/>
          <p:nvPr/>
        </p:nvSpPr>
        <p:spPr>
          <a:xfrm>
            <a:off x="152400" y="3505200"/>
            <a:ext cx="41148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58EFBB-E19C-9D41-9A73-F9907CF225B0}"/>
              </a:ext>
            </a:extLst>
          </p:cNvPr>
          <p:cNvSpPr/>
          <p:nvPr/>
        </p:nvSpPr>
        <p:spPr>
          <a:xfrm>
            <a:off x="76200" y="4267200"/>
            <a:ext cx="41148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35F12BD-39E5-AD46-9874-EEBE5F996383}"/>
              </a:ext>
            </a:extLst>
          </p:cNvPr>
          <p:cNvSpPr/>
          <p:nvPr/>
        </p:nvSpPr>
        <p:spPr>
          <a:xfrm>
            <a:off x="152400" y="3886200"/>
            <a:ext cx="41148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2CA2349-6422-B247-B712-4CC4F9DF21AD}"/>
              </a:ext>
            </a:extLst>
          </p:cNvPr>
          <p:cNvCxnSpPr>
            <a:stCxn id="12" idx="6"/>
          </p:cNvCxnSpPr>
          <p:nvPr/>
        </p:nvCxnSpPr>
        <p:spPr>
          <a:xfrm flipV="1">
            <a:off x="4191000" y="3429000"/>
            <a:ext cx="1143000" cy="1257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BEFEB9-E59D-5C43-A97D-BC507DF7099A}"/>
              </a:ext>
            </a:extLst>
          </p:cNvPr>
          <p:cNvCxnSpPr>
            <a:cxnSpLocks/>
          </p:cNvCxnSpPr>
          <p:nvPr/>
        </p:nvCxnSpPr>
        <p:spPr>
          <a:xfrm flipV="1">
            <a:off x="4267200" y="3429000"/>
            <a:ext cx="1066800" cy="647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69D4D0-A24D-D64C-8D5F-56AE4AA522CE}"/>
              </a:ext>
            </a:extLst>
          </p:cNvPr>
          <p:cNvCxnSpPr>
            <a:cxnSpLocks/>
          </p:cNvCxnSpPr>
          <p:nvPr/>
        </p:nvCxnSpPr>
        <p:spPr>
          <a:xfrm flipV="1">
            <a:off x="4267200" y="3429000"/>
            <a:ext cx="1066800" cy="2667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58A86F5-D996-B04B-BF45-7C49EE6B185E}"/>
              </a:ext>
            </a:extLst>
          </p:cNvPr>
          <p:cNvSpPr/>
          <p:nvPr/>
        </p:nvSpPr>
        <p:spPr>
          <a:xfrm>
            <a:off x="76200" y="5029200"/>
            <a:ext cx="4114800" cy="12192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79B48DE3-FB42-6F49-87BB-73E6FF8386DD}"/>
              </a:ext>
            </a:extLst>
          </p:cNvPr>
          <p:cNvSpPr/>
          <p:nvPr/>
        </p:nvSpPr>
        <p:spPr>
          <a:xfrm>
            <a:off x="228600" y="2895600"/>
            <a:ext cx="4114800" cy="609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ADBD3A6-E3DA-7544-A616-039B76F77B2A}"/>
              </a:ext>
            </a:extLst>
          </p:cNvPr>
          <p:cNvCxnSpPr>
            <a:cxnSpLocks/>
          </p:cNvCxnSpPr>
          <p:nvPr/>
        </p:nvCxnSpPr>
        <p:spPr>
          <a:xfrm flipV="1">
            <a:off x="4191000" y="5105400"/>
            <a:ext cx="1219200" cy="5715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D486ADE7-94A0-2A42-BABB-35F96FB30435}"/>
              </a:ext>
            </a:extLst>
          </p:cNvPr>
          <p:cNvCxnSpPr>
            <a:cxnSpLocks/>
          </p:cNvCxnSpPr>
          <p:nvPr/>
        </p:nvCxnSpPr>
        <p:spPr>
          <a:xfrm>
            <a:off x="4343400" y="3162300"/>
            <a:ext cx="1066800" cy="194310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6756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8F21AF-9B03-7748-997A-3647028E5EC4}"/>
              </a:ext>
            </a:extLst>
          </p:cNvPr>
          <p:cNvSpPr>
            <a:spLocks noGrp="1"/>
          </p:cNvSpPr>
          <p:nvPr>
            <p:ph type="title"/>
          </p:nvPr>
        </p:nvSpPr>
        <p:spPr/>
        <p:txBody>
          <a:bodyPr/>
          <a:lstStyle/>
          <a:p>
            <a:r>
              <a:rPr lang="en-US" dirty="0"/>
              <a:t>CLIMATE VISUALIZATIONS AND </a:t>
            </a:r>
            <a:br>
              <a:rPr lang="en-US" dirty="0"/>
            </a:br>
            <a:r>
              <a:rPr lang="en-US" dirty="0"/>
              <a:t>THEIR INTENT</a:t>
            </a:r>
          </a:p>
        </p:txBody>
      </p:sp>
      <p:sp>
        <p:nvSpPr>
          <p:cNvPr id="6" name="Rectangle 5">
            <a:extLst>
              <a:ext uri="{FF2B5EF4-FFF2-40B4-BE49-F238E27FC236}">
                <a16:creationId xmlns:a16="http://schemas.microsoft.com/office/drawing/2014/main" id="{BEEF8C28-3935-C144-BF9B-106E6E63787C}"/>
              </a:ext>
            </a:extLst>
          </p:cNvPr>
          <p:cNvSpPr/>
          <p:nvPr/>
        </p:nvSpPr>
        <p:spPr>
          <a:xfrm>
            <a:off x="4267200" y="2133600"/>
            <a:ext cx="4561114"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CA" sz="1400" dirty="0">
                <a:latin typeface="Franklin Gothic Medium" panose="020B0603020102020204" pitchFamily="34" charset="0"/>
              </a:rPr>
              <a:t>People change their behaviour to mitigate and adapt to climate change</a:t>
            </a:r>
          </a:p>
        </p:txBody>
      </p:sp>
      <p:sp>
        <p:nvSpPr>
          <p:cNvPr id="7" name="Rectangle 6">
            <a:extLst>
              <a:ext uri="{FF2B5EF4-FFF2-40B4-BE49-F238E27FC236}">
                <a16:creationId xmlns:a16="http://schemas.microsoft.com/office/drawing/2014/main" id="{35B800A9-3E9D-2C4D-9927-27796825217B}"/>
              </a:ext>
            </a:extLst>
          </p:cNvPr>
          <p:cNvSpPr/>
          <p:nvPr/>
        </p:nvSpPr>
        <p:spPr>
          <a:xfrm>
            <a:off x="4267200" y="2971800"/>
            <a:ext cx="4572000" cy="5232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CA" sz="1400" dirty="0">
                <a:latin typeface="Franklin Gothic Medium" panose="020B0603020102020204" pitchFamily="34" charset="0"/>
              </a:rPr>
              <a:t>People change their minds (register the intent to act) on the need to mitigate and adapt to climate change</a:t>
            </a:r>
            <a:endParaRPr lang="en-CA" sz="1400" dirty="0">
              <a:effectLst/>
              <a:latin typeface="Franklin Gothic Medium" panose="020B0603020102020204" pitchFamily="34" charset="0"/>
            </a:endParaRPr>
          </a:p>
        </p:txBody>
      </p:sp>
      <p:sp>
        <p:nvSpPr>
          <p:cNvPr id="8" name="Rectangle 7">
            <a:extLst>
              <a:ext uri="{FF2B5EF4-FFF2-40B4-BE49-F238E27FC236}">
                <a16:creationId xmlns:a16="http://schemas.microsoft.com/office/drawing/2014/main" id="{8CED1830-F4B2-834F-9AD4-ADCA02DA5114}"/>
              </a:ext>
            </a:extLst>
          </p:cNvPr>
          <p:cNvSpPr/>
          <p:nvPr/>
        </p:nvSpPr>
        <p:spPr>
          <a:xfrm>
            <a:off x="4267200" y="3733800"/>
            <a:ext cx="4572000" cy="5232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CA" sz="1400" dirty="0">
                <a:latin typeface="Franklin Gothic Medium" panose="020B0603020102020204" pitchFamily="34" charset="0"/>
              </a:rPr>
              <a:t>People feel emotionally the need to mitigate and adapt to climate change</a:t>
            </a:r>
            <a:endParaRPr lang="en-CA" sz="1400" dirty="0">
              <a:effectLst/>
              <a:latin typeface="Franklin Gothic Medium" panose="020B0603020102020204" pitchFamily="34" charset="0"/>
            </a:endParaRPr>
          </a:p>
        </p:txBody>
      </p:sp>
      <p:sp>
        <p:nvSpPr>
          <p:cNvPr id="9" name="Rectangle 8">
            <a:extLst>
              <a:ext uri="{FF2B5EF4-FFF2-40B4-BE49-F238E27FC236}">
                <a16:creationId xmlns:a16="http://schemas.microsoft.com/office/drawing/2014/main" id="{A2DDA1DC-D60D-1041-A30A-B35562347738}"/>
              </a:ext>
            </a:extLst>
          </p:cNvPr>
          <p:cNvSpPr/>
          <p:nvPr/>
        </p:nvSpPr>
        <p:spPr>
          <a:xfrm>
            <a:off x="4267200" y="4572000"/>
            <a:ext cx="4572000" cy="5232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CA" sz="1400" dirty="0">
                <a:latin typeface="Franklin Gothic Medium" panose="020B0603020102020204" pitchFamily="34" charset="0"/>
              </a:rPr>
              <a:t>People understand the need to mitigate and adapt to climate change</a:t>
            </a:r>
            <a:endParaRPr lang="en-CA" sz="1400" dirty="0">
              <a:effectLst/>
              <a:latin typeface="Franklin Gothic Medium" panose="020B0603020102020204" pitchFamily="34" charset="0"/>
            </a:endParaRPr>
          </a:p>
        </p:txBody>
      </p:sp>
      <p:sp>
        <p:nvSpPr>
          <p:cNvPr id="10" name="Rectangle 9">
            <a:extLst>
              <a:ext uri="{FF2B5EF4-FFF2-40B4-BE49-F238E27FC236}">
                <a16:creationId xmlns:a16="http://schemas.microsoft.com/office/drawing/2014/main" id="{7CE28E11-85D0-A748-8508-BBD10C2BADF5}"/>
              </a:ext>
            </a:extLst>
          </p:cNvPr>
          <p:cNvSpPr/>
          <p:nvPr/>
        </p:nvSpPr>
        <p:spPr>
          <a:xfrm>
            <a:off x="4267200" y="5257800"/>
            <a:ext cx="4572000" cy="5232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CA" sz="1400" dirty="0">
                <a:latin typeface="Franklin Gothic Medium" panose="020B0603020102020204" pitchFamily="34" charset="0"/>
              </a:rPr>
              <a:t>People acknowledge the issue but ignore or deny the need to mitigate and adapt to climate change</a:t>
            </a:r>
            <a:endParaRPr lang="en-CA" sz="1400" dirty="0">
              <a:effectLst/>
              <a:latin typeface="Franklin Gothic Medium" panose="020B0603020102020204" pitchFamily="34" charset="0"/>
            </a:endParaRPr>
          </a:p>
        </p:txBody>
      </p:sp>
      <p:sp>
        <p:nvSpPr>
          <p:cNvPr id="11" name="Rectangle 10">
            <a:extLst>
              <a:ext uri="{FF2B5EF4-FFF2-40B4-BE49-F238E27FC236}">
                <a16:creationId xmlns:a16="http://schemas.microsoft.com/office/drawing/2014/main" id="{44B3EDC1-7A8A-CD47-BA7E-285513BFAB22}"/>
              </a:ext>
            </a:extLst>
          </p:cNvPr>
          <p:cNvSpPr/>
          <p:nvPr/>
        </p:nvSpPr>
        <p:spPr>
          <a:xfrm>
            <a:off x="4267200" y="5867400"/>
            <a:ext cx="4572000" cy="5232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CA" sz="1400" dirty="0">
                <a:latin typeface="Franklin Gothic Medium" panose="020B0603020102020204" pitchFamily="34" charset="0"/>
              </a:rPr>
              <a:t>People are unaware of the need to mitigate and adapt to climate change</a:t>
            </a:r>
            <a:endParaRPr lang="en-CA" sz="1400" dirty="0">
              <a:effectLst/>
              <a:latin typeface="Franklin Gothic Medium" panose="020B0603020102020204" pitchFamily="34" charset="0"/>
            </a:endParaRPr>
          </a:p>
        </p:txBody>
      </p:sp>
      <p:sp>
        <p:nvSpPr>
          <p:cNvPr id="12" name="Rectangle 11">
            <a:extLst>
              <a:ext uri="{FF2B5EF4-FFF2-40B4-BE49-F238E27FC236}">
                <a16:creationId xmlns:a16="http://schemas.microsoft.com/office/drawing/2014/main" id="{069EFF35-F04A-BB4D-B9C3-BBE4D88FB9E2}"/>
              </a:ext>
            </a:extLst>
          </p:cNvPr>
          <p:cNvSpPr/>
          <p:nvPr/>
        </p:nvSpPr>
        <p:spPr>
          <a:xfrm>
            <a:off x="3962400" y="1676400"/>
            <a:ext cx="5181600" cy="369332"/>
          </a:xfrm>
          <a:prstGeom prst="rect">
            <a:avLst/>
          </a:prstGeom>
        </p:spPr>
        <p:txBody>
          <a:bodyPr wrap="square">
            <a:spAutoFit/>
          </a:bodyPr>
          <a:lstStyle/>
          <a:p>
            <a:r>
              <a:rPr lang="en-CA" dirty="0">
                <a:latin typeface="Franklin Gothic Medium" panose="020B0603020102020204" pitchFamily="34" charset="0"/>
              </a:rPr>
              <a:t>SPECTRUM OF RESPONSES TO CLIMATE CHANGE</a:t>
            </a:r>
            <a:endParaRPr lang="en-CA" dirty="0">
              <a:effectLst/>
              <a:latin typeface="Franklin Gothic Medium" panose="020B0603020102020204" pitchFamily="34" charset="0"/>
            </a:endParaRPr>
          </a:p>
        </p:txBody>
      </p:sp>
      <p:sp>
        <p:nvSpPr>
          <p:cNvPr id="13" name="Rectangle 12">
            <a:extLst>
              <a:ext uri="{FF2B5EF4-FFF2-40B4-BE49-F238E27FC236}">
                <a16:creationId xmlns:a16="http://schemas.microsoft.com/office/drawing/2014/main" id="{A36FD20E-F9C4-D04B-9D0E-2B08EADDD4EB}"/>
              </a:ext>
            </a:extLst>
          </p:cNvPr>
          <p:cNvSpPr/>
          <p:nvPr/>
        </p:nvSpPr>
        <p:spPr>
          <a:xfrm>
            <a:off x="304800" y="2133600"/>
            <a:ext cx="3581400" cy="427809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CA" sz="1600" b="1" i="1" dirty="0">
                <a:latin typeface="Franklin Gothic Medium" panose="020B0603020102020204" pitchFamily="34" charset="0"/>
              </a:rPr>
              <a:t>Behavioural response </a:t>
            </a:r>
          </a:p>
          <a:p>
            <a:r>
              <a:rPr lang="en-CA" sz="1600" dirty="0">
                <a:latin typeface="Franklin Gothic Medium" panose="020B0603020102020204" pitchFamily="34" charset="0"/>
              </a:rPr>
              <a:t>(intense affective and cognitive responses motivate behavioural change)</a:t>
            </a:r>
          </a:p>
          <a:p>
            <a:endParaRPr lang="en-CA" sz="1600" dirty="0">
              <a:latin typeface="Franklin Gothic Medium" panose="020B0603020102020204" pitchFamily="34" charset="0"/>
            </a:endParaRPr>
          </a:p>
          <a:p>
            <a:endParaRPr lang="en-CA" sz="1600" dirty="0">
              <a:latin typeface="Franklin Gothic Medium" panose="020B0603020102020204" pitchFamily="34" charset="0"/>
            </a:endParaRPr>
          </a:p>
          <a:p>
            <a:endParaRPr lang="en-CA" sz="1600" dirty="0">
              <a:latin typeface="Franklin Gothic Medium" panose="020B0603020102020204" pitchFamily="34" charset="0"/>
            </a:endParaRPr>
          </a:p>
          <a:p>
            <a:endParaRPr lang="en-CA" sz="1600" dirty="0">
              <a:latin typeface="Franklin Gothic Medium" panose="020B0603020102020204" pitchFamily="34" charset="0"/>
            </a:endParaRPr>
          </a:p>
          <a:p>
            <a:r>
              <a:rPr lang="en-CA" sz="1600" b="1" i="1" dirty="0">
                <a:latin typeface="Franklin Gothic Medium" panose="020B0603020102020204" pitchFamily="34" charset="0"/>
              </a:rPr>
              <a:t>Affective</a:t>
            </a:r>
            <a:r>
              <a:rPr lang="en-CA" sz="1600" dirty="0">
                <a:latin typeface="Franklin Gothic Medium" panose="020B0603020102020204" pitchFamily="34" charset="0"/>
              </a:rPr>
              <a:t> </a:t>
            </a:r>
            <a:r>
              <a:rPr lang="en-CA" sz="1600" b="1" i="1" dirty="0">
                <a:latin typeface="Franklin Gothic Medium" panose="020B0603020102020204" pitchFamily="34" charset="0"/>
              </a:rPr>
              <a:t>response</a:t>
            </a:r>
            <a:r>
              <a:rPr lang="en-CA" sz="1600" dirty="0">
                <a:latin typeface="Franklin Gothic Medium" panose="020B0603020102020204" pitchFamily="34" charset="0"/>
              </a:rPr>
              <a:t> </a:t>
            </a:r>
          </a:p>
          <a:p>
            <a:r>
              <a:rPr lang="en-CA" sz="1600" dirty="0">
                <a:latin typeface="Franklin Gothic Medium" panose="020B0603020102020204" pitchFamily="34" charset="0"/>
              </a:rPr>
              <a:t>(emotions are engaged)</a:t>
            </a:r>
          </a:p>
          <a:p>
            <a:endParaRPr lang="en-CA" sz="1600" dirty="0">
              <a:latin typeface="Franklin Gothic Medium" panose="020B0603020102020204" pitchFamily="34" charset="0"/>
            </a:endParaRPr>
          </a:p>
          <a:p>
            <a:endParaRPr lang="en-CA" sz="1600" dirty="0">
              <a:latin typeface="Franklin Gothic Medium" panose="020B0603020102020204" pitchFamily="34" charset="0"/>
            </a:endParaRPr>
          </a:p>
          <a:p>
            <a:endParaRPr lang="en-CA" sz="1600" dirty="0">
              <a:latin typeface="Franklin Gothic Medium" panose="020B0603020102020204" pitchFamily="34" charset="0"/>
            </a:endParaRPr>
          </a:p>
          <a:p>
            <a:endParaRPr lang="en-CA" sz="1600" dirty="0">
              <a:latin typeface="Franklin Gothic Medium" panose="020B0603020102020204" pitchFamily="34" charset="0"/>
            </a:endParaRPr>
          </a:p>
          <a:p>
            <a:r>
              <a:rPr lang="en-CA" sz="1600" b="1" i="1" dirty="0">
                <a:latin typeface="Franklin Gothic Medium" panose="020B0603020102020204" pitchFamily="34" charset="0"/>
              </a:rPr>
              <a:t>Cognitive response </a:t>
            </a:r>
          </a:p>
          <a:p>
            <a:r>
              <a:rPr lang="en-CA" sz="1600" dirty="0">
                <a:latin typeface="Franklin Gothic Medium" panose="020B0603020102020204" pitchFamily="34" charset="0"/>
              </a:rPr>
              <a:t>(improved or accelerated understanding)</a:t>
            </a:r>
          </a:p>
        </p:txBody>
      </p:sp>
      <p:cxnSp>
        <p:nvCxnSpPr>
          <p:cNvPr id="17" name="Straight Connector 16">
            <a:extLst>
              <a:ext uri="{FF2B5EF4-FFF2-40B4-BE49-F238E27FC236}">
                <a16:creationId xmlns:a16="http://schemas.microsoft.com/office/drawing/2014/main" id="{04E08301-B111-3040-834E-710CFB28F71A}"/>
              </a:ext>
            </a:extLst>
          </p:cNvPr>
          <p:cNvCxnSpPr>
            <a:cxnSpLocks/>
          </p:cNvCxnSpPr>
          <p:nvPr/>
        </p:nvCxnSpPr>
        <p:spPr>
          <a:xfrm>
            <a:off x="3886200" y="5410200"/>
            <a:ext cx="381000" cy="0"/>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A70BC8-0244-2F45-BF87-A9F7C7DD9A8A}"/>
              </a:ext>
            </a:extLst>
          </p:cNvPr>
          <p:cNvCxnSpPr>
            <a:cxnSpLocks/>
          </p:cNvCxnSpPr>
          <p:nvPr/>
        </p:nvCxnSpPr>
        <p:spPr>
          <a:xfrm>
            <a:off x="3886200" y="4800600"/>
            <a:ext cx="381000" cy="0"/>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E45FA1-A91E-5745-A56D-31359173AF3B}"/>
              </a:ext>
            </a:extLst>
          </p:cNvPr>
          <p:cNvCxnSpPr>
            <a:cxnSpLocks/>
          </p:cNvCxnSpPr>
          <p:nvPr/>
        </p:nvCxnSpPr>
        <p:spPr>
          <a:xfrm>
            <a:off x="3886200" y="3962400"/>
            <a:ext cx="381000" cy="0"/>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7B6745-639F-5F46-80FD-CF8B14C4580F}"/>
              </a:ext>
            </a:extLst>
          </p:cNvPr>
          <p:cNvCxnSpPr>
            <a:cxnSpLocks/>
          </p:cNvCxnSpPr>
          <p:nvPr/>
        </p:nvCxnSpPr>
        <p:spPr>
          <a:xfrm>
            <a:off x="3886200" y="3276600"/>
            <a:ext cx="381000" cy="0"/>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100EEE-7A3D-F247-A2B1-8CABB24219EC}"/>
              </a:ext>
            </a:extLst>
          </p:cNvPr>
          <p:cNvCxnSpPr>
            <a:cxnSpLocks/>
          </p:cNvCxnSpPr>
          <p:nvPr/>
        </p:nvCxnSpPr>
        <p:spPr>
          <a:xfrm>
            <a:off x="3886200" y="2438400"/>
            <a:ext cx="381000" cy="0"/>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F844F92-2471-9043-B8CA-CC7769700B4C}"/>
              </a:ext>
            </a:extLst>
          </p:cNvPr>
          <p:cNvSpPr/>
          <p:nvPr/>
        </p:nvSpPr>
        <p:spPr>
          <a:xfrm>
            <a:off x="381000" y="1676400"/>
            <a:ext cx="3733800" cy="369332"/>
          </a:xfrm>
          <a:prstGeom prst="rect">
            <a:avLst/>
          </a:prstGeom>
        </p:spPr>
        <p:txBody>
          <a:bodyPr wrap="square">
            <a:spAutoFit/>
          </a:bodyPr>
          <a:lstStyle/>
          <a:p>
            <a:r>
              <a:rPr lang="en-CA" dirty="0">
                <a:latin typeface="Franklin Gothic Medium" panose="020B0603020102020204" pitchFamily="34" charset="0"/>
              </a:rPr>
              <a:t>TYPE OF RESPONSE TO IMAGERY</a:t>
            </a:r>
          </a:p>
        </p:txBody>
      </p:sp>
      <p:sp>
        <p:nvSpPr>
          <p:cNvPr id="25" name="Rectangle 24">
            <a:extLst>
              <a:ext uri="{FF2B5EF4-FFF2-40B4-BE49-F238E27FC236}">
                <a16:creationId xmlns:a16="http://schemas.microsoft.com/office/drawing/2014/main" id="{4FEE6E0B-6B59-A347-BC1C-C08600D8539B}"/>
              </a:ext>
            </a:extLst>
          </p:cNvPr>
          <p:cNvSpPr/>
          <p:nvPr/>
        </p:nvSpPr>
        <p:spPr>
          <a:xfrm>
            <a:off x="7182145" y="6324600"/>
            <a:ext cx="1927131" cy="369332"/>
          </a:xfrm>
          <a:prstGeom prst="rect">
            <a:avLst/>
          </a:prstGeom>
        </p:spPr>
        <p:txBody>
          <a:bodyPr wrap="none">
            <a:spAutoFit/>
          </a:bodyPr>
          <a:lstStyle/>
          <a:p>
            <a:r>
              <a:rPr lang="en-CA" dirty="0">
                <a:latin typeface="+mj-lt"/>
              </a:rPr>
              <a:t>(Sheppard, 2005)</a:t>
            </a:r>
            <a:endParaRPr lang="en-CA" dirty="0">
              <a:effectLst/>
              <a:latin typeface="+mj-lt"/>
            </a:endParaRPr>
          </a:p>
        </p:txBody>
      </p:sp>
    </p:spTree>
    <p:extLst>
      <p:ext uri="{BB962C8B-B14F-4D97-AF65-F5344CB8AC3E}">
        <p14:creationId xmlns:p14="http://schemas.microsoft.com/office/powerpoint/2010/main" val="1456354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8808</TotalTime>
  <Words>839</Words>
  <Application>Microsoft Macintosh PowerPoint</Application>
  <PresentationFormat>On-screen Show (4:3)</PresentationFormat>
  <Paragraphs>132</Paragraphs>
  <Slides>20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Franklin Gothic Medium</vt:lpstr>
      <vt:lpstr>Wingdings</vt:lpstr>
      <vt:lpstr>Wingdings 2</vt:lpstr>
      <vt:lpstr>Grid</vt:lpstr>
      <vt:lpstr>Visualizing Climate Change</vt:lpstr>
      <vt:lpstr>What is climate change?</vt:lpstr>
      <vt:lpstr>WHAT is climate change?</vt:lpstr>
      <vt:lpstr>“The race is now on between the technoscientific and scientific forces that are destroying the living environment and those that can be harnessed to save it. . . . If the race is won, humanity can emerge in far better condition than when it entered, and with most of the diversity of life still intact.”   </vt:lpstr>
      <vt:lpstr>How does visualization help?</vt:lpstr>
      <vt:lpstr>Potential challenges</vt:lpstr>
      <vt:lpstr>Potential challenges</vt:lpstr>
      <vt:lpstr>Visualizations and their intent</vt:lpstr>
      <vt:lpstr>CLIMATE VISUALIZATIONS AND  THEIR INTENT</vt:lpstr>
      <vt:lpstr>How do we do this?</vt:lpstr>
      <vt:lpstr>LANDSCAPE VISUALIZATIONS</vt:lpstr>
      <vt:lpstr>City insight transformto</vt:lpstr>
      <vt:lpstr>Common DATA visualizations TECHNIQUES</vt:lpstr>
      <vt:lpstr>temporal reference: Hockey stick graph</vt:lpstr>
      <vt:lpstr>ANIMATION WITH TEMPORAL REFERENCE</vt:lpstr>
      <vt:lpstr>ANIMATION WITH TEMPORAL REFERENCE</vt:lpstr>
      <vt:lpstr>ANIMATION WITH TEMPORAL REFERENCE</vt:lpstr>
      <vt:lpstr>The Anthropocene –  art gallery of Ontario</vt:lpstr>
      <vt:lpstr>TO summarize</vt:lpstr>
      <vt:lpstr>Thank you!</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Climate Change</dc:title>
  <dc:creator>ctsadmin</dc:creator>
  <cp:lastModifiedBy>Nataly Beribisky</cp:lastModifiedBy>
  <cp:revision>59</cp:revision>
  <dcterms:created xsi:type="dcterms:W3CDTF">2019-03-18T20:00:04Z</dcterms:created>
  <dcterms:modified xsi:type="dcterms:W3CDTF">2019-04-03T19:21:27Z</dcterms:modified>
</cp:coreProperties>
</file>